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75" r:id="rId3"/>
    <p:sldId id="476" r:id="rId4"/>
    <p:sldId id="478" r:id="rId5"/>
    <p:sldId id="477" r:id="rId6"/>
    <p:sldId id="479" r:id="rId7"/>
    <p:sldId id="480" r:id="rId8"/>
  </p:sldIdLst>
  <p:sldSz cx="9144000" cy="5715000" type="screen16x10"/>
  <p:notesSz cx="6797675" cy="9926638"/>
  <p:defaultTextStyle>
    <a:defPPr>
      <a:defRPr lang="de-DE"/>
    </a:defPPr>
    <a:lvl1pPr marL="0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9999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9999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9998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9997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9996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9996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19995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79994" algn="l" defTabSz="71999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3">
          <p15:clr>
            <a:srgbClr val="A4A3A4"/>
          </p15:clr>
        </p15:guide>
        <p15:guide id="2" pos="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DDDDDD"/>
    <a:srgbClr val="009900"/>
    <a:srgbClr val="5F5F5F"/>
    <a:srgbClr val="3333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0" autoAdjust="0"/>
    <p:restoredTop sz="91209" autoAdjust="0"/>
  </p:normalViewPr>
  <p:slideViewPr>
    <p:cSldViewPr snapToGrid="0" snapToObjects="1">
      <p:cViewPr varScale="1">
        <p:scale>
          <a:sx n="100" d="100"/>
          <a:sy n="100" d="100"/>
        </p:scale>
        <p:origin x="365" y="72"/>
      </p:cViewPr>
      <p:guideLst>
        <p:guide orient="horz" pos="2923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/>
          <a:lstStyle>
            <a:lvl1pPr algn="r">
              <a:defRPr sz="1200"/>
            </a:lvl1pPr>
          </a:lstStyle>
          <a:p>
            <a:fld id="{F2A7BC99-B584-4763-9C5F-EE40CB5F1D9E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3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 anchor="b"/>
          <a:lstStyle>
            <a:lvl1pPr algn="r">
              <a:defRPr sz="1200"/>
            </a:lvl1pPr>
          </a:lstStyle>
          <a:p>
            <a:fld id="{1A8EAF24-00BD-4D47-9AF2-0F8EA58E92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2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/>
          <a:lstStyle>
            <a:lvl1pPr algn="r">
              <a:defRPr sz="1200"/>
            </a:lvl1pPr>
          </a:lstStyle>
          <a:p>
            <a:fld id="{1CAE771B-6F08-4BFE-96AF-0AF04A6A78E3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2950"/>
            <a:ext cx="59594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7" rIns="91732" bIns="4586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732" tIns="45867" rIns="91732" bIns="4586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1"/>
          </a:xfrm>
          <a:prstGeom prst="rect">
            <a:avLst/>
          </a:prstGeom>
        </p:spPr>
        <p:txBody>
          <a:bodyPr vert="horz" lIns="91732" tIns="45867" rIns="91732" bIns="45867" rtlCol="0" anchor="b"/>
          <a:lstStyle>
            <a:lvl1pPr algn="r">
              <a:defRPr sz="1200"/>
            </a:lvl1pPr>
          </a:lstStyle>
          <a:p>
            <a:fld id="{F8A8E250-1F8D-460C-8A8F-974937FF5A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14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9999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9999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9998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9997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99996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59996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19995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79994" algn="l" defTabSz="71999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66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98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91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70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2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86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8E250-1F8D-460C-8A8F-974937FF5AD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42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74829" y="550105"/>
            <a:ext cx="8736258" cy="4573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algn="l" defTabSz="719999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5F5F5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33"/>
                </a:solidFill>
              </a:defRPr>
            </a:lvl1pPr>
            <a:lvl2pPr marL="35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663" y="1775342"/>
            <a:ext cx="7772907" cy="12252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42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06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71686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65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076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9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99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99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99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99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99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19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799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65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52684"/>
            <a:ext cx="4092143" cy="399304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9828" y="952684"/>
            <a:ext cx="4092143" cy="399304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80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265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9999" indent="0">
              <a:buNone/>
              <a:defRPr sz="1600" b="1"/>
            </a:lvl2pPr>
            <a:lvl3pPr marL="719999" indent="0">
              <a:buNone/>
              <a:defRPr sz="1400" b="1"/>
            </a:lvl3pPr>
            <a:lvl4pPr marL="1079998" indent="0">
              <a:buNone/>
              <a:defRPr sz="1300" b="1"/>
            </a:lvl4pPr>
            <a:lvl5pPr marL="1439997" indent="0">
              <a:buNone/>
              <a:defRPr sz="1300" b="1"/>
            </a:lvl5pPr>
            <a:lvl6pPr marL="1799996" indent="0">
              <a:buNone/>
              <a:defRPr sz="1300" b="1"/>
            </a:lvl6pPr>
            <a:lvl7pPr marL="2159996" indent="0">
              <a:buNone/>
              <a:defRPr sz="1300" b="1"/>
            </a:lvl7pPr>
            <a:lvl8pPr marL="2519995" indent="0">
              <a:buNone/>
              <a:defRPr sz="1300" b="1"/>
            </a:lvl8pPr>
            <a:lvl9pPr marL="2879994" indent="0">
              <a:buNone/>
              <a:defRPr sz="1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13333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9999" indent="0">
              <a:buNone/>
              <a:defRPr sz="1600" b="1"/>
            </a:lvl2pPr>
            <a:lvl3pPr marL="719999" indent="0">
              <a:buNone/>
              <a:defRPr sz="1400" b="1"/>
            </a:lvl3pPr>
            <a:lvl4pPr marL="1079998" indent="0">
              <a:buNone/>
              <a:defRPr sz="1300" b="1"/>
            </a:lvl4pPr>
            <a:lvl5pPr marL="1439997" indent="0">
              <a:buNone/>
              <a:defRPr sz="1300" b="1"/>
            </a:lvl5pPr>
            <a:lvl6pPr marL="1799996" indent="0">
              <a:buNone/>
              <a:defRPr sz="1300" b="1"/>
            </a:lvl6pPr>
            <a:lvl7pPr marL="2159996" indent="0">
              <a:buNone/>
              <a:defRPr sz="1300" b="1"/>
            </a:lvl7pPr>
            <a:lvl8pPr marL="2519995" indent="0">
              <a:buNone/>
              <a:defRPr sz="1300" b="1"/>
            </a:lvl8pPr>
            <a:lvl9pPr marL="2879994" indent="0">
              <a:buNone/>
              <a:defRPr sz="1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13333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9818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917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4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71818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195919"/>
            <a:ext cx="3008313" cy="3749814"/>
          </a:xfrm>
        </p:spPr>
        <p:txBody>
          <a:bodyPr/>
          <a:lstStyle>
            <a:lvl1pPr marL="0" indent="0">
              <a:buNone/>
              <a:defRPr sz="1100"/>
            </a:lvl1pPr>
            <a:lvl2pPr marL="359999" indent="0">
              <a:buNone/>
              <a:defRPr sz="900"/>
            </a:lvl2pPr>
            <a:lvl3pPr marL="719999" indent="0">
              <a:buNone/>
              <a:defRPr sz="800"/>
            </a:lvl3pPr>
            <a:lvl4pPr marL="1079998" indent="0">
              <a:buNone/>
              <a:defRPr sz="700"/>
            </a:lvl4pPr>
            <a:lvl5pPr marL="1439997" indent="0">
              <a:buNone/>
              <a:defRPr sz="700"/>
            </a:lvl5pPr>
            <a:lvl6pPr marL="1799996" indent="0">
              <a:buNone/>
              <a:defRPr sz="700"/>
            </a:lvl6pPr>
            <a:lvl7pPr marL="2159996" indent="0">
              <a:buNone/>
              <a:defRPr sz="700"/>
            </a:lvl7pPr>
            <a:lvl8pPr marL="2519995" indent="0">
              <a:buNone/>
              <a:defRPr sz="700"/>
            </a:lvl8pPr>
            <a:lvl9pPr marL="2879994" indent="0">
              <a:buNone/>
              <a:defRPr sz="7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272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9999" indent="0">
              <a:buNone/>
              <a:defRPr sz="2200"/>
            </a:lvl2pPr>
            <a:lvl3pPr marL="719999" indent="0">
              <a:buNone/>
              <a:defRPr sz="1900"/>
            </a:lvl3pPr>
            <a:lvl4pPr marL="1079998" indent="0">
              <a:buNone/>
              <a:defRPr sz="1600"/>
            </a:lvl4pPr>
            <a:lvl5pPr marL="1439997" indent="0">
              <a:buNone/>
              <a:defRPr sz="1600"/>
            </a:lvl5pPr>
            <a:lvl6pPr marL="1799996" indent="0">
              <a:buNone/>
              <a:defRPr sz="1600"/>
            </a:lvl6pPr>
            <a:lvl7pPr marL="2159996" indent="0">
              <a:buNone/>
              <a:defRPr sz="1600"/>
            </a:lvl7pPr>
            <a:lvl8pPr marL="2519995" indent="0">
              <a:buNone/>
              <a:defRPr sz="1600"/>
            </a:lvl8pPr>
            <a:lvl9pPr marL="2879994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544958"/>
          </a:xfrm>
        </p:spPr>
        <p:txBody>
          <a:bodyPr/>
          <a:lstStyle>
            <a:lvl1pPr marL="0" indent="0">
              <a:buNone/>
              <a:defRPr sz="1100"/>
            </a:lvl1pPr>
            <a:lvl2pPr marL="359999" indent="0">
              <a:buNone/>
              <a:defRPr sz="900"/>
            </a:lvl2pPr>
            <a:lvl3pPr marL="719999" indent="0">
              <a:buNone/>
              <a:defRPr sz="800"/>
            </a:lvl3pPr>
            <a:lvl4pPr marL="1079998" indent="0">
              <a:buNone/>
              <a:defRPr sz="700"/>
            </a:lvl4pPr>
            <a:lvl5pPr marL="1439997" indent="0">
              <a:buNone/>
              <a:defRPr sz="700"/>
            </a:lvl5pPr>
            <a:lvl6pPr marL="1799996" indent="0">
              <a:buNone/>
              <a:defRPr sz="700"/>
            </a:lvl6pPr>
            <a:lvl7pPr marL="2159996" indent="0">
              <a:buNone/>
              <a:defRPr sz="700"/>
            </a:lvl7pPr>
            <a:lvl8pPr marL="2519995" indent="0">
              <a:buNone/>
              <a:defRPr sz="700"/>
            </a:lvl8pPr>
            <a:lvl9pPr marL="2879994" indent="0">
              <a:buNone/>
              <a:defRPr sz="7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63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L:\ALLG_PIA\Logos\Stadtlogo neu\für Internet, PowerPoint (72dpi)\Freiburg_WbMarke_72dpiRG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130147"/>
            <a:ext cx="1451623" cy="45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1881" y="740975"/>
            <a:ext cx="8509515" cy="4021341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/>
          <a:lstStyle>
            <a:lvl1pPr marL="385763" indent="-385763" defTabSz="1028700">
              <a:lnSpc>
                <a:spcPts val="3800"/>
              </a:lnSpc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Thesans Badenova" pitchFamily="34" charset="0"/>
              </a:defRPr>
            </a:lvl1pPr>
            <a:lvl2pPr marL="836613" indent="-322263" defTabSz="1028700">
              <a:lnSpc>
                <a:spcPts val="3600"/>
              </a:lnSpc>
              <a:buChar char="•"/>
              <a:defRPr sz="2300">
                <a:solidFill>
                  <a:srgbClr val="333333"/>
                </a:solidFill>
                <a:latin typeface="Thesans Badenova" pitchFamily="34" charset="0"/>
              </a:defRPr>
            </a:lvl2pPr>
            <a:lvl3pPr marL="1285875" indent="-257175" defTabSz="1028700">
              <a:lnSpc>
                <a:spcPts val="3000"/>
              </a:lnSpc>
              <a:buChar char="-"/>
              <a:defRPr sz="2000">
                <a:solidFill>
                  <a:srgbClr val="333333"/>
                </a:solidFill>
                <a:latin typeface="Thesans Badenova" pitchFamily="34" charset="0"/>
              </a:defRPr>
            </a:lvl3pPr>
            <a:lvl4pPr marL="1801813" indent="-257175" defTabSz="1028700">
              <a:lnSpc>
                <a:spcPts val="2600"/>
              </a:lnSpc>
              <a:buChar char="-"/>
              <a:defRPr sz="2000">
                <a:solidFill>
                  <a:srgbClr val="333333"/>
                </a:solidFill>
                <a:latin typeface="Thesans Badenova" pitchFamily="34" charset="0"/>
              </a:defRPr>
            </a:lvl4pPr>
            <a:lvl5pPr marL="2316163" indent="-257175" defTabSz="1028700">
              <a:lnSpc>
                <a:spcPts val="2600"/>
              </a:lnSpc>
              <a:buChar char="»"/>
              <a:defRPr sz="2000">
                <a:solidFill>
                  <a:srgbClr val="333333"/>
                </a:solidFill>
                <a:latin typeface="Thesans Badenova" pitchFamily="34" charset="0"/>
              </a:defRPr>
            </a:lvl5pPr>
            <a:lvl6pPr marL="2773363" indent="-257175" defTabSz="10287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hesans Badenova" pitchFamily="34" charset="0"/>
              </a:defRPr>
            </a:lvl6pPr>
            <a:lvl7pPr marL="3230563" indent="-257175" defTabSz="10287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hesans Badenova" pitchFamily="34" charset="0"/>
              </a:defRPr>
            </a:lvl7pPr>
            <a:lvl8pPr marL="3687763" indent="-257175" defTabSz="10287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hesans Badenova" pitchFamily="34" charset="0"/>
              </a:defRPr>
            </a:lvl8pPr>
            <a:lvl9pPr marL="4144963" indent="-257175" defTabSz="10287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hesans Badenov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de-DE" altLang="de-DE" sz="1100" b="0">
              <a:latin typeface="Arial Unicode MS" pitchFamily="34" charset="-128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2912" y="212541"/>
            <a:ext cx="8642062" cy="530102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</p:spPr>
        <p:txBody>
          <a:bodyPr vert="horz" lIns="72000" tIns="36000" rIns="72000" bIns="36000" rtlCol="0" anchor="ctr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952684"/>
            <a:ext cx="8375860" cy="399304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236296" y="5130147"/>
            <a:ext cx="0" cy="4741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05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719999" rtl="0" eaLnBrk="1" latinLnBrk="0" hangingPunct="1">
        <a:spcBef>
          <a:spcPct val="0"/>
        </a:spcBef>
        <a:buNone/>
        <a:defRPr sz="2800" b="0" kern="1200">
          <a:solidFill>
            <a:srgbClr val="5F5F5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9999" indent="-269999" algn="l" defTabSz="71999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+mj-lt"/>
          <a:ea typeface="+mn-ea"/>
          <a:cs typeface="Arial" panose="020B0604020202020204" pitchFamily="34" charset="0"/>
        </a:defRPr>
      </a:lvl1pPr>
      <a:lvl2pPr marL="584999" indent="-225000" algn="l" defTabSz="7199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j-lt"/>
          <a:ea typeface="+mn-ea"/>
          <a:cs typeface="Arial" panose="020B0604020202020204" pitchFamily="34" charset="0"/>
        </a:defRPr>
      </a:lvl2pPr>
      <a:lvl3pPr marL="899998" indent="-180000" algn="l" defTabSz="719999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rgbClr val="333333"/>
          </a:solidFill>
          <a:latin typeface="+mj-lt"/>
          <a:ea typeface="+mn-ea"/>
          <a:cs typeface="Arial" panose="020B0604020202020204" pitchFamily="34" charset="0"/>
        </a:defRPr>
      </a:lvl3pPr>
      <a:lvl4pPr marL="1259997" indent="-180000" algn="l" defTabSz="7199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333333"/>
          </a:solidFill>
          <a:latin typeface="+mj-lt"/>
          <a:ea typeface="+mn-ea"/>
          <a:cs typeface="Arial" panose="020B0604020202020204" pitchFamily="34" charset="0"/>
        </a:defRPr>
      </a:lvl4pPr>
      <a:lvl5pPr marL="1619997" indent="-180000" algn="l" defTabSz="719999" rtl="0" eaLnBrk="1" latinLnBrk="0" hangingPunct="1">
        <a:spcBef>
          <a:spcPct val="20000"/>
        </a:spcBef>
        <a:buFont typeface="Symbol" panose="05050102010706020507" pitchFamily="18" charset="2"/>
        <a:buChar char="-"/>
        <a:defRPr sz="1600" kern="1200">
          <a:solidFill>
            <a:srgbClr val="333333"/>
          </a:solidFill>
          <a:latin typeface="+mj-lt"/>
          <a:ea typeface="+mn-ea"/>
          <a:cs typeface="Arial" panose="020B0604020202020204" pitchFamily="34" charset="0"/>
        </a:defRPr>
      </a:lvl5pPr>
      <a:lvl6pPr marL="1979996" indent="-180000" algn="l" defTabSz="7199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9995" indent="-180000" algn="l" defTabSz="7199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9995" indent="-180000" algn="l" defTabSz="7199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59994" indent="-180000" algn="l" defTabSz="7199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9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99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98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9997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9996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9996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995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9994" algn="l" defTabSz="7199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uenter.burger@stadt.freibur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OB-Horn-BB_Vorlage-inter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1" b="82697"/>
          <a:stretch/>
        </p:blipFill>
        <p:spPr bwMode="auto">
          <a:xfrm>
            <a:off x="3267182" y="-686"/>
            <a:ext cx="5192388" cy="222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6663" y="2146260"/>
            <a:ext cx="7772907" cy="1691758"/>
          </a:xfrm>
        </p:spPr>
        <p:txBody>
          <a:bodyPr/>
          <a:lstStyle/>
          <a:p>
            <a:pPr algn="ctr"/>
            <a:r>
              <a:rPr lang="de-DE" sz="3200" b="1" dirty="0"/>
              <a:t>Freiburg hilft – </a:t>
            </a:r>
            <a:br>
              <a:rPr lang="de-DE" sz="3200" b="1" dirty="0"/>
            </a:br>
            <a:r>
              <a:rPr lang="de-DE" sz="3200" b="1" dirty="0"/>
              <a:t>Unterstützung für die Partnerstadt Lviv </a:t>
            </a:r>
          </a:p>
        </p:txBody>
      </p:sp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1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985B44-A25F-41A6-ACFC-8F005F3DC74E}"/>
              </a:ext>
            </a:extLst>
          </p:cNvPr>
          <p:cNvSpPr txBox="1">
            <a:spLocks/>
          </p:cNvSpPr>
          <p:nvPr/>
        </p:nvSpPr>
        <p:spPr>
          <a:xfrm>
            <a:off x="250969" y="162690"/>
            <a:ext cx="8642062" cy="530102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algn="l" defTabSz="719999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5F5F5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400" dirty="0"/>
              <a:t>Über alle Grenzen hinweg – Hilfsaktionen für Lviv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845CA4-E3BD-47EE-A429-6DF1F94705F7}"/>
              </a:ext>
            </a:extLst>
          </p:cNvPr>
          <p:cNvSpPr/>
          <p:nvPr/>
        </p:nvSpPr>
        <p:spPr>
          <a:xfrm>
            <a:off x="2881260" y="1202076"/>
            <a:ext cx="6011771" cy="7386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 Beginn des russischen Angriffskrieges auf die Ukraine im Februar 2022 hat die Stadt Freiburg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zahlreiche Hilfsprojekte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Stadt Lviv und deren Bevölkerung auf den Weg gebracht.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659AD6-FB35-4EDF-9DD1-E0CC4465B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" y="1202076"/>
            <a:ext cx="2630291" cy="350705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AEB94B7-8318-4899-A23F-6894B8834A34}"/>
              </a:ext>
            </a:extLst>
          </p:cNvPr>
          <p:cNvSpPr/>
          <p:nvPr/>
        </p:nvSpPr>
        <p:spPr>
          <a:xfrm>
            <a:off x="2881260" y="2264470"/>
            <a:ext cx="6011772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Dank guter Kontakte in die Partnerstadt können alle Hilfen entsprechend dem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tatsächlichen Bedarf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ausgerichtet werden.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1A431FE-369D-42C6-873C-C5BBAA68053D}"/>
              </a:ext>
            </a:extLst>
          </p:cNvPr>
          <p:cNvSpPr/>
          <p:nvPr/>
        </p:nvSpPr>
        <p:spPr>
          <a:xfrm>
            <a:off x="2881260" y="3755024"/>
            <a:ext cx="6011771" cy="9541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Ermöglicht durch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großzügige Spenden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Freiburger Bürgerschaft, der Stadt Freiburg, des Innenministeriums Baden-Württemberg sowie des Bundesministeriums für wirtschaftliche Zusammenarbeit und Entwicklung (BMZ).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4FCF44-9044-49FC-9335-3021A47083C2}"/>
              </a:ext>
            </a:extLst>
          </p:cNvPr>
          <p:cNvSpPr/>
          <p:nvPr/>
        </p:nvSpPr>
        <p:spPr>
          <a:xfrm>
            <a:off x="2881259" y="3123517"/>
            <a:ext cx="6011772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Gesamtwert aller bisherigen Projekte und Investitionen: </a:t>
            </a:r>
            <a:r>
              <a:rPr lang="de-DE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über 7,5</a:t>
            </a:r>
            <a:r>
              <a:rPr 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Mio. Euro</a:t>
            </a:r>
          </a:p>
        </p:txBody>
      </p:sp>
    </p:spTree>
    <p:extLst>
      <p:ext uri="{BB962C8B-B14F-4D97-AF65-F5344CB8AC3E}">
        <p14:creationId xmlns:p14="http://schemas.microsoft.com/office/powerpoint/2010/main" val="9219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985B44-A25F-41A6-ACFC-8F005F3DC74E}"/>
              </a:ext>
            </a:extLst>
          </p:cNvPr>
          <p:cNvSpPr txBox="1">
            <a:spLocks/>
          </p:cNvSpPr>
          <p:nvPr/>
        </p:nvSpPr>
        <p:spPr>
          <a:xfrm>
            <a:off x="250969" y="162690"/>
            <a:ext cx="8642062" cy="530102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algn="l" defTabSz="719999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5F5F5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400" dirty="0"/>
              <a:t>Über alle Grenzen hinweg – Generatoren für Lviv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DBCCBE-09F2-4E54-A559-CFAD66971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" y="3057318"/>
            <a:ext cx="3201148" cy="24008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5659AD6-FB35-4EDF-9DD1-E0CC4465B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8" y="1056855"/>
            <a:ext cx="3201147" cy="18006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7DAC33-6992-4E1F-966F-0D042DABA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84" y="1480123"/>
            <a:ext cx="2314947" cy="308659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0E63045-A68B-4B43-AE9F-7726182E6CC9}"/>
              </a:ext>
            </a:extLst>
          </p:cNvPr>
          <p:cNvSpPr/>
          <p:nvPr/>
        </p:nvSpPr>
        <p:spPr>
          <a:xfrm>
            <a:off x="3601969" y="1480123"/>
            <a:ext cx="2789063" cy="16004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Beschaffung und Transport von insgesamt 12 kleinen und großen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Generatoren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zur Aufrechterhaltung der lokalen Strom- und Wärmeversorgung sowie für die Wasserversorgung des Notfallkrankenhauses.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6C91A8A-94F9-4AAD-AD40-845261A52F3A}"/>
              </a:ext>
            </a:extLst>
          </p:cNvPr>
          <p:cNvSpPr/>
          <p:nvPr/>
        </p:nvSpPr>
        <p:spPr>
          <a:xfrm>
            <a:off x="3601968" y="3828055"/>
            <a:ext cx="2789063" cy="7386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Realisiert mit freundlicher Förderung durch das BMZ mit zuletzt über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 Mio. Euro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94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985B44-A25F-41A6-ACFC-8F005F3DC74E}"/>
              </a:ext>
            </a:extLst>
          </p:cNvPr>
          <p:cNvSpPr txBox="1">
            <a:spLocks/>
          </p:cNvSpPr>
          <p:nvPr/>
        </p:nvSpPr>
        <p:spPr>
          <a:xfrm>
            <a:off x="250969" y="162690"/>
            <a:ext cx="8642062" cy="530102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algn="l" defTabSz="719999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5F5F5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400" dirty="0"/>
              <a:t>Unterstützung des Notfallkrankenhauses in Lviv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0E63045-A68B-4B43-AE9F-7726182E6CC9}"/>
              </a:ext>
            </a:extLst>
          </p:cNvPr>
          <p:cNvSpPr/>
          <p:nvPr/>
        </p:nvSpPr>
        <p:spPr>
          <a:xfrm>
            <a:off x="3210686" y="1006936"/>
            <a:ext cx="5682345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Aktuell: SKEW-gefördertes Kleinprojekt zur Unterstützung des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UNBROKEN Center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Lviv (Kleinprojektefond).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EEED4E-EE58-4D0A-AEDC-86EF55C13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/>
          <a:stretch/>
        </p:blipFill>
        <p:spPr>
          <a:xfrm>
            <a:off x="250969" y="1006937"/>
            <a:ext cx="2557545" cy="352045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AADBDB5-FB24-4AE9-A46E-18EDA0098382}"/>
              </a:ext>
            </a:extLst>
          </p:cNvPr>
          <p:cNvSpPr/>
          <p:nvPr/>
        </p:nvSpPr>
        <p:spPr>
          <a:xfrm>
            <a:off x="3210687" y="2025859"/>
            <a:ext cx="5678147" cy="5232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Beschaffung und Lieferung von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medizinischer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Ausrüstung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Geräten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 Wert von ca. 3.400.000 Euro. 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A57D106-D578-4ADA-892D-9E868086D6A4}"/>
              </a:ext>
            </a:extLst>
          </p:cNvPr>
          <p:cNvSpPr/>
          <p:nvPr/>
        </p:nvSpPr>
        <p:spPr>
          <a:xfrm>
            <a:off x="3214884" y="2959767"/>
            <a:ext cx="5678147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Zusammenarbeit mit der Uniklinik Freiburg.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959F027-5F70-4873-A60E-48CCBD82AB0C}"/>
              </a:ext>
            </a:extLst>
          </p:cNvPr>
          <p:cNvSpPr/>
          <p:nvPr/>
        </p:nvSpPr>
        <p:spPr>
          <a:xfrm>
            <a:off x="3214884" y="3678232"/>
            <a:ext cx="5678147" cy="7386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Zusätzlich Beschaffung und Transport des dringend benötigten neurologischen Geräts „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Neuronavigator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“, finanziert vom Innenministerium Baden-Württemberg.</a:t>
            </a:r>
          </a:p>
        </p:txBody>
      </p:sp>
    </p:spTree>
    <p:extLst>
      <p:ext uri="{BB962C8B-B14F-4D97-AF65-F5344CB8AC3E}">
        <p14:creationId xmlns:p14="http://schemas.microsoft.com/office/powerpoint/2010/main" val="211590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985B44-A25F-41A6-ACFC-8F005F3DC74E}"/>
              </a:ext>
            </a:extLst>
          </p:cNvPr>
          <p:cNvSpPr txBox="1">
            <a:spLocks/>
          </p:cNvSpPr>
          <p:nvPr/>
        </p:nvSpPr>
        <p:spPr>
          <a:xfrm>
            <a:off x="250969" y="162690"/>
            <a:ext cx="8642062" cy="530102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algn="l" defTabSz="719999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5F5F5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400" dirty="0"/>
              <a:t>Über alle Grenzen hinweg – Hilfsaktionen für Lviv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DBCCBE-09F2-4E54-A559-CFAD66971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33" y="3151449"/>
            <a:ext cx="3201148" cy="24008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5659AD6-FB35-4EDF-9DD1-E0CC4465B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" y="907751"/>
            <a:ext cx="2425668" cy="32342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7DAC33-6992-4E1F-966F-0D042DABA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7" y="2352255"/>
            <a:ext cx="3201147" cy="240086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0E63045-A68B-4B43-AE9F-7726182E6CC9}"/>
              </a:ext>
            </a:extLst>
          </p:cNvPr>
          <p:cNvSpPr/>
          <p:nvPr/>
        </p:nvSpPr>
        <p:spPr>
          <a:xfrm>
            <a:off x="2893052" y="1075493"/>
            <a:ext cx="5551682" cy="11695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Organisation, Koordination und vertrauensvolle Zusammenarbeit mit der Freiburger Berufsfeuerwehr, dem Freunde Helfen Konvoi und der Universitätsklinik Freiburg: Neben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Schulmöbeln, Tablets, Spielgeräten und Notfallausrüstung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wurden auch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tragbare Solarmodule und Batteriepuffer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geliefert.</a:t>
            </a:r>
          </a:p>
        </p:txBody>
      </p:sp>
    </p:spTree>
    <p:extLst>
      <p:ext uri="{BB962C8B-B14F-4D97-AF65-F5344CB8AC3E}">
        <p14:creationId xmlns:p14="http://schemas.microsoft.com/office/powerpoint/2010/main" val="191356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985B44-A25F-41A6-ACFC-8F005F3DC74E}"/>
              </a:ext>
            </a:extLst>
          </p:cNvPr>
          <p:cNvSpPr txBox="1">
            <a:spLocks/>
          </p:cNvSpPr>
          <p:nvPr/>
        </p:nvSpPr>
        <p:spPr>
          <a:xfrm>
            <a:off x="250969" y="162690"/>
            <a:ext cx="8642062" cy="530102"/>
          </a:xfrm>
          <a:prstGeom prst="rect">
            <a:avLst/>
          </a:prstGeom>
          <a:solidFill>
            <a:srgbClr val="DDDDDD"/>
          </a:solidFill>
          <a:ln>
            <a:solidFill>
              <a:srgbClr val="C0C0C0"/>
            </a:solidFill>
          </a:ln>
        </p:spPr>
        <p:txBody>
          <a:bodyPr vert="horz" lIns="72000" tIns="36000" rIns="72000" bIns="36000" rtlCol="0" anchor="ctr">
            <a:noAutofit/>
          </a:bodyPr>
          <a:lstStyle>
            <a:lvl1pPr algn="l" defTabSz="719999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5F5F5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400" dirty="0"/>
              <a:t>Über alle Grenzen hinweg – Weitere Hilfsaktionen für Lviv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845CA4-E3BD-47EE-A429-6DF1F94705F7}"/>
              </a:ext>
            </a:extLst>
          </p:cNvPr>
          <p:cNvSpPr/>
          <p:nvPr/>
        </p:nvSpPr>
        <p:spPr>
          <a:xfrm>
            <a:off x="2881260" y="1194829"/>
            <a:ext cx="6011771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Hilfslieferungen mit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Sachspenden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den täglichen Bedarf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659AD6-FB35-4EDF-9DD1-E0CC4465B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9" y="1711598"/>
            <a:ext cx="2243461" cy="284573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AEB94B7-8318-4899-A23F-6894B8834A34}"/>
              </a:ext>
            </a:extLst>
          </p:cNvPr>
          <p:cNvSpPr/>
          <p:nvPr/>
        </p:nvSpPr>
        <p:spPr>
          <a:xfrm>
            <a:off x="2881260" y="1759090"/>
            <a:ext cx="6011772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Mehrere Lieferungen verschiedenster, dringend benötigter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Medikamente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1A431FE-369D-42C6-873C-C5BBAA68053D}"/>
              </a:ext>
            </a:extLst>
          </p:cNvPr>
          <p:cNvSpPr/>
          <p:nvPr/>
        </p:nvSpPr>
        <p:spPr>
          <a:xfrm>
            <a:off x="2881259" y="2293043"/>
            <a:ext cx="6011771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Lieferung von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Beatmungsgeräten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den Krankenhausbedarf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F0FB9A-919A-4EC1-8780-A945376A847B}"/>
              </a:ext>
            </a:extLst>
          </p:cNvPr>
          <p:cNvSpPr/>
          <p:nvPr/>
        </p:nvSpPr>
        <p:spPr>
          <a:xfrm>
            <a:off x="2881261" y="2849949"/>
            <a:ext cx="6011771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Freiburger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Spendenaktion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Verdoppelung!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AF60FF-453C-4CC2-814B-45D5CA90B180}"/>
              </a:ext>
            </a:extLst>
          </p:cNvPr>
          <p:cNvSpPr/>
          <p:nvPr/>
        </p:nvSpPr>
        <p:spPr>
          <a:xfrm>
            <a:off x="2881261" y="3359737"/>
            <a:ext cx="6011771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 zweier Sattelzüge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H-Milch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Firma Schwarzwaldmilch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22B829B-DEBC-40D1-8F01-2D62F2FE902A}"/>
              </a:ext>
            </a:extLst>
          </p:cNvPr>
          <p:cNvSpPr/>
          <p:nvPr/>
        </p:nvSpPr>
        <p:spPr>
          <a:xfrm>
            <a:off x="2881261" y="3904618"/>
            <a:ext cx="6011771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Koordination aller </a:t>
            </a:r>
            <a:r>
              <a:rPr lang="de-DE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  <a:r>
              <a:rPr lang="de-DE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unseren Partner ab Freiburg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20DABC-834B-424F-881C-582300B55B43}"/>
              </a:ext>
            </a:extLst>
          </p:cNvPr>
          <p:cNvSpPr/>
          <p:nvPr/>
        </p:nvSpPr>
        <p:spPr>
          <a:xfrm>
            <a:off x="2881261" y="4446082"/>
            <a:ext cx="6011771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 Hilfsaktionen auch für 2023 geplant…</a:t>
            </a:r>
            <a:endPara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OB-Horn-BB_Vorlage-inter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1" b="82697"/>
          <a:stretch/>
        </p:blipFill>
        <p:spPr bwMode="auto">
          <a:xfrm>
            <a:off x="3267182" y="-686"/>
            <a:ext cx="5192388" cy="222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6663" y="2146260"/>
            <a:ext cx="7772907" cy="1691758"/>
          </a:xfrm>
        </p:spPr>
        <p:txBody>
          <a:bodyPr/>
          <a:lstStyle/>
          <a:p>
            <a:pPr algn="ctr"/>
            <a:r>
              <a:rPr lang="de-DE" sz="3200" b="1" dirty="0"/>
              <a:t>Vielen Dank!</a:t>
            </a:r>
          </a:p>
        </p:txBody>
      </p:sp>
      <p:sp>
        <p:nvSpPr>
          <p:cNvPr id="4" name="AutoShape 2" descr="Bildergebnis für silhouette freib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878F40-CA68-4C66-AC60-379917228A00}"/>
              </a:ext>
            </a:extLst>
          </p:cNvPr>
          <p:cNvSpPr/>
          <p:nvPr/>
        </p:nvSpPr>
        <p:spPr>
          <a:xfrm>
            <a:off x="686663" y="5064354"/>
            <a:ext cx="60117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Günter Burger</a:t>
            </a: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| Leiter Internationales und Protokoll </a:t>
            </a: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guenter.burger@stadt.freiburg.de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0761 20</a:t>
            </a:r>
            <a:r>
              <a:rPr lang="de-DE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1-1020</a:t>
            </a:r>
            <a:endParaRPr lang="de-DE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05791"/>
      </p:ext>
    </p:extLst>
  </p:cSld>
  <p:clrMapOvr>
    <a:masterClrMapping/>
  </p:clrMapOvr>
</p:sld>
</file>

<file path=ppt/theme/theme1.xml><?xml version="1.0" encoding="utf-8"?>
<a:theme xmlns:a="http://schemas.openxmlformats.org/drawingml/2006/main" name="Prsentationsvorlage-16_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Prsentationsvorlage-16_10</Template>
  <TotalTime>0</TotalTime>
  <Words>337</Words>
  <Application>Microsoft Office PowerPoint</Application>
  <PresentationFormat>Bildschirmpräsentation (16:10)</PresentationFormat>
  <Paragraphs>35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Symbol</vt:lpstr>
      <vt:lpstr>Times New Roman</vt:lpstr>
      <vt:lpstr>Wingdings</vt:lpstr>
      <vt:lpstr>Prsentationsvorlage-16_10</vt:lpstr>
      <vt:lpstr>Freiburg hilft –  Unterstützung für die Partnerstadt Lviv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Company>Stadt Freiburg i.Br.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SolarRegion Freiburg –  a policy for the post-carbon age</dc:title>
  <dc:creator>Dresel, Thomas</dc:creator>
  <cp:lastModifiedBy>Burger, Guenter</cp:lastModifiedBy>
  <cp:revision>316</cp:revision>
  <cp:lastPrinted>2019-02-08T11:22:58Z</cp:lastPrinted>
  <dcterms:created xsi:type="dcterms:W3CDTF">2014-05-26T09:41:45Z</dcterms:created>
  <dcterms:modified xsi:type="dcterms:W3CDTF">2023-01-30T08:27:04Z</dcterms:modified>
</cp:coreProperties>
</file>