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4" r:id="rId1"/>
    <p:sldMasterId id="2147483675" r:id="rId2"/>
  </p:sldMasterIdLst>
  <p:notesMasterIdLst>
    <p:notesMasterId r:id="rId1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6802739bd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36802739bd_0_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36802739bd_0_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36802739bd_0_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36802739b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136802739b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166969"/>
              </a:buClr>
              <a:buSzPts val="2800"/>
              <a:buFont typeface="Georgia"/>
              <a:buChar char="○"/>
            </a:pPr>
            <a:r>
              <a:rPr lang="en" sz="2800" b="1">
                <a:solidFill>
                  <a:srgbClr val="166969"/>
                </a:solidFill>
                <a:latin typeface="Georgia"/>
                <a:ea typeface="Georgia"/>
                <a:cs typeface="Georgia"/>
                <a:sym typeface="Georgia"/>
              </a:rPr>
              <a:t>A1: Sich vorstellen, Zahlen, etwas bestellen, übers Wetter sprechen</a:t>
            </a:r>
            <a:endParaRPr sz="2800" b="1">
              <a:solidFill>
                <a:srgbClr val="16696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>
              <a:solidFill>
                <a:srgbClr val="16696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166969"/>
              </a:buClr>
              <a:buSzPts val="2800"/>
              <a:buFont typeface="Georgia"/>
              <a:buChar char="○"/>
            </a:pPr>
            <a:r>
              <a:rPr lang="en" sz="2800" b="1">
                <a:solidFill>
                  <a:srgbClr val="166969"/>
                </a:solidFill>
                <a:latin typeface="Georgia"/>
                <a:ea typeface="Georgia"/>
                <a:cs typeface="Georgia"/>
                <a:sym typeface="Georgia"/>
              </a:rPr>
              <a:t>A2: Termine absprechen, Familie, Essen, Lebensmittel, Kleidungsstücke, passende Grammatik</a:t>
            </a:r>
            <a:endParaRPr sz="2800" b="1">
              <a:solidFill>
                <a:srgbClr val="16696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800" b="1">
              <a:solidFill>
                <a:srgbClr val="16696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914400" lvl="1" indent="-406400" algn="l" rtl="0">
              <a:spcBef>
                <a:spcPts val="0"/>
              </a:spcBef>
              <a:spcAft>
                <a:spcPts val="0"/>
              </a:spcAft>
              <a:buClr>
                <a:srgbClr val="166969"/>
              </a:buClr>
              <a:buSzPts val="2800"/>
              <a:buFont typeface="Georgia"/>
              <a:buChar char="○"/>
            </a:pPr>
            <a:r>
              <a:rPr lang="en" sz="2800" b="1">
                <a:solidFill>
                  <a:srgbClr val="166969"/>
                </a:solidFill>
                <a:latin typeface="Georgia"/>
                <a:ea typeface="Georgia"/>
                <a:cs typeface="Georgia"/>
                <a:sym typeface="Georgia"/>
              </a:rPr>
              <a:t>B1: Zeiten, Superlativ, Vokabeln: Bewerbung, Musik, Hochzeit, Unfall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45fa086c70_0_15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g145fa086c7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1809" y="685800"/>
            <a:ext cx="4574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45fa086c7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45fa086c7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45fa086c70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145fa086c70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36802739bd_1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36802739bd_1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136802739bd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136802739bd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">
  <p:cSld name="TITLE_1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Grey title, logo, page number">
  <p:cSld name="TITLE_2">
    <p:bg>
      <p:bgPr>
        <a:solidFill>
          <a:srgbClr val="FFFFFF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4"/>
          <p:cNvSpPr/>
          <p:nvPr/>
        </p:nvSpPr>
        <p:spPr>
          <a:xfrm>
            <a:off x="149072" y="4927925"/>
            <a:ext cx="5502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90F"/>
              </a:buClr>
              <a:buFont typeface="Arial"/>
              <a:buNone/>
            </a:pPr>
            <a:r>
              <a:rPr lang="en" sz="700">
                <a:solidFill>
                  <a:srgbClr val="B7BFC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Ukrainian L1 - May 2022</a:t>
            </a:r>
            <a:endParaRPr sz="500">
              <a:solidFill>
                <a:srgbClr val="B7BFC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3" name="Google Shape;53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531809" y="4920638"/>
            <a:ext cx="445525" cy="9671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14"/>
          <p:cNvSpPr txBox="1"/>
          <p:nvPr/>
        </p:nvSpPr>
        <p:spPr>
          <a:xfrm>
            <a:off x="8195361" y="124382"/>
            <a:ext cx="8769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rgbClr val="B7BFC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‹Nr.›</a:t>
            </a:fld>
            <a:endParaRPr sz="700">
              <a:solidFill>
                <a:srgbClr val="B7BFC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1">
  <p:cSld name="TITLE_3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" type="title">
  <p:cSld name="TITL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_1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 1">
  <p:cSld name="TITLE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2">
  <p:cSld name="TITLE_2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3">
  <p:cSld name="TITLE_3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5200"/>
            </a:lvl9pPr>
          </a:lstStyle>
          <a:p>
            <a:endParaRPr/>
          </a:p>
        </p:txBody>
      </p:sp>
      <p:sp>
        <p:nvSpPr>
          <p:cNvPr id="72" name="Google Shape;72;p2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2">
  <p:cSld name="TITLE_4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>
            <a:spLocks noGrp="1"/>
          </p:cNvSpPr>
          <p:nvPr>
            <p:ph type="pic" idx="2"/>
          </p:nvPr>
        </p:nvSpPr>
        <p:spPr>
          <a:xfrm>
            <a:off x="467216" y="4923150"/>
            <a:ext cx="502800" cy="110400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23"/>
          <p:cNvSpPr txBox="1">
            <a:spLocks noGrp="1"/>
          </p:cNvSpPr>
          <p:nvPr>
            <p:ph type="sldNum" idx="12"/>
          </p:nvPr>
        </p:nvSpPr>
        <p:spPr>
          <a:xfrm>
            <a:off x="6553200" y="4629150"/>
            <a:ext cx="2133600" cy="11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ctr" anchorCtr="0">
            <a:sp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Helvetica Neue"/>
              <a:buNone/>
              <a:defRPr sz="5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4">
  <p:cSld name="TITLE_5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5">
  <p:cSld name="TITLE_6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3">
  <p:cSld name="TITLE_4_1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1">
  <p:cSld name="TITLE_2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3 1">
  <p:cSld name="TITLE_4_2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6"/>
          <p:cNvSpPr/>
          <p:nvPr/>
        </p:nvSpPr>
        <p:spPr>
          <a:xfrm>
            <a:off x="149072" y="4927925"/>
            <a:ext cx="55020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9050" tIns="19050" rIns="19050" bIns="1905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90F"/>
              </a:buClr>
              <a:buFont typeface="Arial"/>
              <a:buNone/>
            </a:pPr>
            <a:r>
              <a:rPr lang="en" sz="700">
                <a:solidFill>
                  <a:srgbClr val="B7BFC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Presentation name – Month Year</a:t>
            </a:r>
            <a:endParaRPr sz="500">
              <a:solidFill>
                <a:srgbClr val="B7BFC7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id="58" name="Google Shape;58;p16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8531809" y="4920638"/>
            <a:ext cx="445525" cy="9671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6"/>
          <p:cNvSpPr txBox="1"/>
          <p:nvPr/>
        </p:nvSpPr>
        <p:spPr>
          <a:xfrm>
            <a:off x="8195361" y="124382"/>
            <a:ext cx="876900" cy="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700">
                <a:solidFill>
                  <a:srgbClr val="B7BFC7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‹Nr.›</a:t>
            </a:fld>
            <a:endParaRPr sz="700">
              <a:solidFill>
                <a:srgbClr val="B7BFC7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6.png"/><Relationship Id="rId4" Type="http://schemas.openxmlformats.org/officeDocument/2006/relationships/hyperlink" Target="http://ua.babbel.co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hyperlink" Target="mailto:swechsler@babbe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0B41"/>
        </a:solid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9"/>
          <p:cNvSpPr/>
          <p:nvPr/>
        </p:nvSpPr>
        <p:spPr>
          <a:xfrm>
            <a:off x="994775" y="1496375"/>
            <a:ext cx="7122000" cy="9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7150" bIns="171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149"/>
              </a:buClr>
              <a:buFont typeface="Arial"/>
              <a:buNone/>
            </a:pPr>
            <a:endParaRPr sz="52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149"/>
              </a:buClr>
              <a:buFont typeface="Arial"/>
              <a:buNone/>
            </a:pPr>
            <a:endParaRPr sz="52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149"/>
              </a:buClr>
              <a:buFont typeface="Arial"/>
              <a:buNone/>
            </a:pPr>
            <a:r>
              <a:rPr lang="en" sz="43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Babbel Sprachkurse</a:t>
            </a:r>
            <a:endParaRPr sz="43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149"/>
              </a:buClr>
              <a:buFont typeface="Arial"/>
              <a:buNone/>
            </a:pPr>
            <a:r>
              <a:rPr lang="en" sz="43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auf Ukrainisch</a:t>
            </a:r>
            <a:endParaRPr sz="43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149"/>
              </a:buClr>
              <a:buFont typeface="Arial"/>
              <a:buNone/>
            </a:pPr>
            <a:endParaRPr sz="43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94149"/>
              </a:buClr>
              <a:buFont typeface="Arial"/>
              <a:buNone/>
            </a:pPr>
            <a:endParaRPr sz="38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87" name="Google Shape;8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3625" y="2897575"/>
            <a:ext cx="2727155" cy="178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0"/>
          <p:cNvSpPr txBox="1"/>
          <p:nvPr/>
        </p:nvSpPr>
        <p:spPr>
          <a:xfrm>
            <a:off x="6172045" y="2137001"/>
            <a:ext cx="30573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The most effective language learning app: Babbel users learn faster than users of other apps**</a:t>
            </a:r>
            <a:endParaRPr sz="1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3" name="Google Shape;93;p30"/>
          <p:cNvSpPr txBox="1"/>
          <p:nvPr/>
        </p:nvSpPr>
        <p:spPr>
          <a:xfrm>
            <a:off x="6172043" y="681600"/>
            <a:ext cx="3057300" cy="58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100% of users improved their proficiency in just 2 months*</a:t>
            </a:r>
            <a:endParaRPr sz="1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30"/>
          <p:cNvSpPr txBox="1"/>
          <p:nvPr/>
        </p:nvSpPr>
        <p:spPr>
          <a:xfrm>
            <a:off x="6172047" y="3717132"/>
            <a:ext cx="3057300" cy="100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 minutes a day for 1.5 months </a:t>
            </a:r>
            <a:endParaRPr sz="1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with Babbel is equivalent to a college semester's worth of language knowledge***</a:t>
            </a:r>
            <a:endParaRPr sz="1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5" name="Google Shape;9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6451" y="230228"/>
            <a:ext cx="1560375" cy="624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4125" y="1620254"/>
            <a:ext cx="949775" cy="458075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30"/>
          <p:cNvSpPr/>
          <p:nvPr/>
        </p:nvSpPr>
        <p:spPr>
          <a:xfrm>
            <a:off x="1210078" y="1944525"/>
            <a:ext cx="4466700" cy="96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7150" bIns="1715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394149"/>
              </a:buClr>
              <a:buFont typeface="Arial"/>
              <a:buNone/>
            </a:pPr>
            <a:endParaRPr sz="4700" b="1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98" name="Google Shape;98;p3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56449" y="3300861"/>
            <a:ext cx="1677476" cy="40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30"/>
          <p:cNvPicPr preferRelativeResize="0"/>
          <p:nvPr/>
        </p:nvPicPr>
        <p:blipFill rotWithShape="1">
          <a:blip r:embed="rId6">
            <a:alphaModFix/>
          </a:blip>
          <a:srcRect b="15945"/>
          <a:stretch/>
        </p:blipFill>
        <p:spPr>
          <a:xfrm>
            <a:off x="34829" y="372575"/>
            <a:ext cx="2915476" cy="47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30"/>
          <p:cNvSpPr txBox="1"/>
          <p:nvPr/>
        </p:nvSpPr>
        <p:spPr>
          <a:xfrm>
            <a:off x="2980425" y="1407502"/>
            <a:ext cx="3661200" cy="23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66969"/>
                </a:solidFill>
                <a:latin typeface="Georgia"/>
                <a:ea typeface="Georgia"/>
                <a:cs typeface="Georgia"/>
                <a:sym typeface="Georgia"/>
              </a:rPr>
              <a:t>Babbel bietet</a:t>
            </a:r>
            <a:endParaRPr sz="2800" b="1">
              <a:solidFill>
                <a:srgbClr val="16696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66969"/>
                </a:solidFill>
                <a:latin typeface="Georgia"/>
                <a:ea typeface="Georgia"/>
                <a:cs typeface="Georgia"/>
                <a:sym typeface="Georgia"/>
              </a:rPr>
              <a:t>professionelle</a:t>
            </a:r>
            <a:endParaRPr sz="2800" b="1">
              <a:solidFill>
                <a:srgbClr val="16696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66969"/>
                </a:solidFill>
                <a:latin typeface="Georgia"/>
                <a:ea typeface="Georgia"/>
                <a:cs typeface="Georgia"/>
                <a:sym typeface="Georgia"/>
              </a:rPr>
              <a:t>Sprachkurse</a:t>
            </a:r>
            <a:endParaRPr sz="2800" b="1">
              <a:solidFill>
                <a:srgbClr val="16696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66969"/>
                </a:solidFill>
                <a:latin typeface="Georgia"/>
                <a:ea typeface="Georgia"/>
                <a:cs typeface="Georgia"/>
                <a:sym typeface="Georgia"/>
              </a:rPr>
              <a:t>auf dem</a:t>
            </a:r>
            <a:endParaRPr sz="2800" b="1">
              <a:solidFill>
                <a:srgbClr val="16696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66969"/>
                </a:solidFill>
                <a:latin typeface="Georgia"/>
                <a:ea typeface="Georgia"/>
                <a:cs typeface="Georgia"/>
                <a:sym typeface="Georgia"/>
              </a:rPr>
              <a:t>Smartphone </a:t>
            </a:r>
            <a:endParaRPr sz="2800" b="1">
              <a:solidFill>
                <a:srgbClr val="16696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66969"/>
                </a:solidFill>
                <a:latin typeface="Georgia"/>
                <a:ea typeface="Georgia"/>
                <a:cs typeface="Georgia"/>
                <a:sym typeface="Georgia"/>
              </a:rPr>
              <a:t>und im Web</a:t>
            </a:r>
            <a:endParaRPr sz="2800" b="1">
              <a:solidFill>
                <a:srgbClr val="16696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Google Shape;105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3246" y="194479"/>
            <a:ext cx="1990881" cy="3775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31"/>
          <p:cNvPicPr preferRelativeResize="0"/>
          <p:nvPr/>
        </p:nvPicPr>
        <p:blipFill rotWithShape="1">
          <a:blip r:embed="rId4">
            <a:alphaModFix/>
          </a:blip>
          <a:srcRect t="573" b="573"/>
          <a:stretch/>
        </p:blipFill>
        <p:spPr>
          <a:xfrm>
            <a:off x="3608080" y="455193"/>
            <a:ext cx="1749624" cy="324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8877" y="194479"/>
            <a:ext cx="1990881" cy="3775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1"/>
          <p:cNvPicPr preferRelativeResize="0"/>
          <p:nvPr/>
        </p:nvPicPr>
        <p:blipFill rotWithShape="1">
          <a:blip r:embed="rId5">
            <a:alphaModFix/>
          </a:blip>
          <a:srcRect t="4504" b="4504"/>
          <a:stretch/>
        </p:blipFill>
        <p:spPr>
          <a:xfrm>
            <a:off x="1173711" y="455193"/>
            <a:ext cx="1749624" cy="324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3620" y="184825"/>
            <a:ext cx="1990881" cy="3775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31"/>
          <p:cNvPicPr preferRelativeResize="0"/>
          <p:nvPr/>
        </p:nvPicPr>
        <p:blipFill rotWithShape="1">
          <a:blip r:embed="rId6">
            <a:alphaModFix/>
          </a:blip>
          <a:srcRect t="4504" b="4504"/>
          <a:stretch/>
        </p:blipFill>
        <p:spPr>
          <a:xfrm>
            <a:off x="6034033" y="361333"/>
            <a:ext cx="1749624" cy="3244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8531809" y="4920638"/>
            <a:ext cx="445525" cy="9671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31"/>
          <p:cNvSpPr txBox="1"/>
          <p:nvPr/>
        </p:nvSpPr>
        <p:spPr>
          <a:xfrm>
            <a:off x="525875" y="4062825"/>
            <a:ext cx="9535500" cy="10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66969"/>
                </a:solidFill>
                <a:latin typeface="Georgia"/>
                <a:ea typeface="Georgia"/>
                <a:cs typeface="Georgia"/>
                <a:sym typeface="Georgia"/>
              </a:rPr>
              <a:t>Sprachkurs Ukrainisch → Deutsch mit 40 </a:t>
            </a:r>
            <a:endParaRPr sz="2800" b="1">
              <a:solidFill>
                <a:srgbClr val="16696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66969"/>
                </a:solidFill>
                <a:latin typeface="Georgia"/>
                <a:ea typeface="Georgia"/>
                <a:cs typeface="Georgia"/>
                <a:sym typeface="Georgia"/>
              </a:rPr>
              <a:t>Stunden praxisorientierten Inhalten</a:t>
            </a:r>
            <a:endParaRPr sz="2800" b="1">
              <a:solidFill>
                <a:srgbClr val="16696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7B45A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32"/>
          <p:cNvSpPr/>
          <p:nvPr/>
        </p:nvSpPr>
        <p:spPr>
          <a:xfrm>
            <a:off x="474275" y="1017509"/>
            <a:ext cx="5279400" cy="140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7150" tIns="17150" rIns="17150" bIns="171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790F"/>
              </a:buClr>
              <a:buFont typeface="Arial"/>
              <a:buNone/>
            </a:pPr>
            <a:r>
              <a:rPr lang="en" sz="2400" b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rPr>
              <a:t>Was ist das Besondere?</a:t>
            </a:r>
            <a:endParaRPr sz="2400" b="1">
              <a:solidFill>
                <a:srgbClr val="FFFFFF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18" name="Google Shape;118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47354" y="2006975"/>
            <a:ext cx="1768596" cy="31441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3951" y="2006976"/>
            <a:ext cx="1768596" cy="314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0753" y="2006976"/>
            <a:ext cx="1768596" cy="3144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18756" y="2006975"/>
            <a:ext cx="1768596" cy="31441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32"/>
          <p:cNvSpPr/>
          <p:nvPr/>
        </p:nvSpPr>
        <p:spPr>
          <a:xfrm rot="10800000" flipH="1">
            <a:off x="6271150" y="1376300"/>
            <a:ext cx="373200" cy="4395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0" y="120000"/>
                </a:lnTo>
                <a:lnTo>
                  <a:pt x="120000" y="1200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875" tIns="12875" rIns="12875" bIns="128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"/>
              <a:buNone/>
            </a:pPr>
            <a:endParaRPr sz="400" b="0" i="0" u="none" strike="noStrike" cap="none">
              <a:solidFill>
                <a:srgbClr val="000000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3" name="Google Shape;123;p32"/>
          <p:cNvSpPr/>
          <p:nvPr/>
        </p:nvSpPr>
        <p:spPr>
          <a:xfrm>
            <a:off x="5916175" y="703475"/>
            <a:ext cx="1971000" cy="79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875" tIns="12875" rIns="12875" bIns="128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EFEFE"/>
              </a:buClr>
              <a:buFont typeface="Arial"/>
              <a:buNone/>
            </a:pPr>
            <a:r>
              <a:rPr lang="en" b="1">
                <a:solidFill>
                  <a:srgbClr val="27B45A"/>
                </a:solidFill>
                <a:latin typeface="Georgia"/>
                <a:ea typeface="Georgia"/>
                <a:cs typeface="Georgia"/>
                <a:sym typeface="Georgia"/>
              </a:rPr>
              <a:t>Von Menschen mit viel Wissen und Sorgfalt erstellt</a:t>
            </a:r>
            <a:endParaRPr sz="1400" b="1">
              <a:solidFill>
                <a:srgbClr val="27B45A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24" name="Google Shape;124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6372" y="543225"/>
            <a:ext cx="940570" cy="203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2"/>
          <p:cNvSpPr/>
          <p:nvPr/>
        </p:nvSpPr>
        <p:spPr>
          <a:xfrm>
            <a:off x="443950" y="2006975"/>
            <a:ext cx="1768500" cy="5649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Relevante Inhalte</a:t>
            </a:r>
            <a:endParaRPr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6" name="Google Shape;126;p32"/>
          <p:cNvSpPr/>
          <p:nvPr/>
        </p:nvSpPr>
        <p:spPr>
          <a:xfrm>
            <a:off x="2347400" y="1997025"/>
            <a:ext cx="1768500" cy="564900"/>
          </a:xfrm>
          <a:prstGeom prst="rect">
            <a:avLst/>
          </a:prstGeom>
          <a:solidFill>
            <a:srgbClr val="FF00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Realistische Konversationen</a:t>
            </a:r>
            <a:endParaRPr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7" name="Google Shape;127;p32"/>
          <p:cNvSpPr/>
          <p:nvPr/>
        </p:nvSpPr>
        <p:spPr>
          <a:xfrm>
            <a:off x="4255793" y="2008384"/>
            <a:ext cx="1768500" cy="564900"/>
          </a:xfrm>
          <a:prstGeom prst="rect">
            <a:avLst/>
          </a:pr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15-Minütige Lektionen</a:t>
            </a:r>
            <a:endParaRPr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28" name="Google Shape;128;p32"/>
          <p:cNvSpPr/>
          <p:nvPr/>
        </p:nvSpPr>
        <p:spPr>
          <a:xfrm>
            <a:off x="6118793" y="1997034"/>
            <a:ext cx="1768500" cy="564900"/>
          </a:xfrm>
          <a:prstGeom prst="rect">
            <a:avLst/>
          </a:prstGeom>
          <a:solidFill>
            <a:srgbClr val="741B4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Vokabeltrainer-</a:t>
            </a:r>
            <a:endParaRPr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funktion</a:t>
            </a:r>
            <a:endParaRPr b="1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1809" y="4920638"/>
            <a:ext cx="445525" cy="9671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33"/>
          <p:cNvSpPr txBox="1"/>
          <p:nvPr/>
        </p:nvSpPr>
        <p:spPr>
          <a:xfrm>
            <a:off x="719075" y="558075"/>
            <a:ext cx="4540200" cy="23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6969"/>
              </a:buClr>
              <a:buSzPts val="2800"/>
              <a:buFont typeface="Georgia"/>
              <a:buChar char="●"/>
            </a:pPr>
            <a:r>
              <a:rPr lang="en" sz="2800" b="1">
                <a:solidFill>
                  <a:srgbClr val="166969"/>
                </a:solidFill>
                <a:latin typeface="Georgia"/>
                <a:ea typeface="Georgia"/>
                <a:cs typeface="Georgia"/>
                <a:sym typeface="Georgia"/>
              </a:rPr>
              <a:t>Sehr gut als “Blended Learning” mit einem offline Kurs nutzbar</a:t>
            </a:r>
            <a:endParaRPr sz="2800" b="1">
              <a:solidFill>
                <a:srgbClr val="16696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lvl="0" indent="-4064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166969"/>
              </a:buClr>
              <a:buSzPts val="2800"/>
              <a:buFont typeface="Georgia"/>
              <a:buChar char="●"/>
            </a:pPr>
            <a:r>
              <a:rPr lang="en" sz="2800" b="1">
                <a:solidFill>
                  <a:srgbClr val="166969"/>
                </a:solidFill>
                <a:latin typeface="Georgia"/>
                <a:ea typeface="Georgia"/>
                <a:cs typeface="Georgia"/>
                <a:sym typeface="Georgia"/>
              </a:rPr>
              <a:t>Kostenlos: App installieren oder via Web anmelden: </a:t>
            </a:r>
            <a:r>
              <a:rPr lang="en" sz="2800" b="1" u="sng">
                <a:solidFill>
                  <a:schemeClr val="hlink"/>
                </a:solidFill>
                <a:latin typeface="Georgia"/>
                <a:ea typeface="Georgia"/>
                <a:cs typeface="Georgia"/>
                <a:sym typeface="Georgia"/>
                <a:hlinkClick r:id="rId4"/>
              </a:rPr>
              <a:t>ua.babbel.com</a:t>
            </a:r>
            <a:br>
              <a:rPr lang="en" sz="2800" b="1">
                <a:solidFill>
                  <a:srgbClr val="166969"/>
                </a:solidFill>
                <a:latin typeface="Georgia"/>
                <a:ea typeface="Georgia"/>
                <a:cs typeface="Georgia"/>
                <a:sym typeface="Georgia"/>
              </a:rPr>
            </a:br>
            <a:endParaRPr sz="2800" b="1">
              <a:solidFill>
                <a:srgbClr val="16696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35" name="Google Shape;13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89335" y="-2"/>
            <a:ext cx="6156765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00" y="231900"/>
            <a:ext cx="4332515" cy="48387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4"/>
          <p:cNvSpPr txBox="1"/>
          <p:nvPr/>
        </p:nvSpPr>
        <p:spPr>
          <a:xfrm>
            <a:off x="719075" y="558075"/>
            <a:ext cx="3801900" cy="23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66969"/>
                </a:solidFill>
                <a:latin typeface="Georgia"/>
                <a:ea typeface="Georgia"/>
                <a:cs typeface="Georgia"/>
                <a:sym typeface="Georgia"/>
              </a:rPr>
              <a:t>Beispiel für Blended Learning: Lektionsempfeh-</a:t>
            </a:r>
            <a:endParaRPr sz="2800" b="1">
              <a:solidFill>
                <a:srgbClr val="16696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66969"/>
                </a:solidFill>
                <a:latin typeface="Georgia"/>
                <a:ea typeface="Georgia"/>
                <a:cs typeface="Georgia"/>
                <a:sym typeface="Georgia"/>
              </a:rPr>
              <a:t>lungen vor jeder Live-Unterrichts-</a:t>
            </a:r>
            <a:endParaRPr sz="2800" b="1">
              <a:solidFill>
                <a:srgbClr val="166969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>
                <a:solidFill>
                  <a:srgbClr val="166969"/>
                </a:solidFill>
                <a:latin typeface="Georgia"/>
                <a:ea typeface="Georgia"/>
                <a:cs typeface="Georgia"/>
                <a:sym typeface="Georgia"/>
              </a:rPr>
              <a:t>stunde</a:t>
            </a:r>
            <a:endParaRPr sz="2800" b="1">
              <a:solidFill>
                <a:srgbClr val="166969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6976143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31809" y="4920638"/>
            <a:ext cx="445525" cy="9671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2" name="Google Shape;152;p36"/>
          <p:cNvGrpSpPr/>
          <p:nvPr/>
        </p:nvGrpSpPr>
        <p:grpSpPr>
          <a:xfrm>
            <a:off x="4736675" y="295350"/>
            <a:ext cx="3737100" cy="1771975"/>
            <a:chOff x="329400" y="431650"/>
            <a:chExt cx="3737100" cy="1771975"/>
          </a:xfrm>
        </p:grpSpPr>
        <p:sp>
          <p:nvSpPr>
            <p:cNvPr id="153" name="Google Shape;153;p36"/>
            <p:cNvSpPr/>
            <p:nvPr/>
          </p:nvSpPr>
          <p:spPr>
            <a:xfrm rot="10800000">
              <a:off x="2669350" y="1794725"/>
              <a:ext cx="795000" cy="408900"/>
            </a:xfrm>
            <a:prstGeom prst="rtTriangle">
              <a:avLst/>
            </a:prstGeom>
            <a:solidFill>
              <a:srgbClr val="FF7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36"/>
            <p:cNvSpPr/>
            <p:nvPr/>
          </p:nvSpPr>
          <p:spPr>
            <a:xfrm>
              <a:off x="329400" y="431650"/>
              <a:ext cx="3737100" cy="1419900"/>
            </a:xfrm>
            <a:prstGeom prst="rect">
              <a:avLst/>
            </a:prstGeom>
            <a:solidFill>
              <a:srgbClr val="FF79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2400" b="1">
                  <a:solidFill>
                    <a:srgbClr val="166969"/>
                  </a:solidFill>
                  <a:latin typeface="Georgia"/>
                  <a:ea typeface="Georgia"/>
                  <a:cs typeface="Georgia"/>
                  <a:sym typeface="Georgia"/>
                </a:rPr>
                <a:t>Gerne geben wir Ihnen ein kostenloses Webinar zur Einführung.</a:t>
              </a:r>
              <a:endParaRPr sz="1000"/>
            </a:p>
          </p:txBody>
        </p:sp>
      </p:grpSp>
      <p:grpSp>
        <p:nvGrpSpPr>
          <p:cNvPr id="155" name="Google Shape;155;p36"/>
          <p:cNvGrpSpPr/>
          <p:nvPr/>
        </p:nvGrpSpPr>
        <p:grpSpPr>
          <a:xfrm>
            <a:off x="358275" y="1210669"/>
            <a:ext cx="3737100" cy="1681125"/>
            <a:chOff x="-4634475" y="1488025"/>
            <a:chExt cx="3737100" cy="1681125"/>
          </a:xfrm>
        </p:grpSpPr>
        <p:sp>
          <p:nvSpPr>
            <p:cNvPr id="156" name="Google Shape;156;p36"/>
            <p:cNvSpPr/>
            <p:nvPr/>
          </p:nvSpPr>
          <p:spPr>
            <a:xfrm rot="10800000">
              <a:off x="-4464125" y="2760250"/>
              <a:ext cx="795000" cy="408900"/>
            </a:xfrm>
            <a:prstGeom prst="rtTriangle">
              <a:avLst/>
            </a:prstGeom>
            <a:solidFill>
              <a:srgbClr val="16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36"/>
            <p:cNvSpPr/>
            <p:nvPr/>
          </p:nvSpPr>
          <p:spPr>
            <a:xfrm>
              <a:off x="-4634475" y="1488025"/>
              <a:ext cx="3737100" cy="1419900"/>
            </a:xfrm>
            <a:prstGeom prst="rect">
              <a:avLst/>
            </a:prstGeom>
            <a:solidFill>
              <a:srgbClr val="1669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Bitte teilen Sie diese kostenlose Möglichkeit in Ihren Organisationen! </a:t>
              </a:r>
              <a:endParaRPr sz="2500" b="1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grpSp>
        <p:nvGrpSpPr>
          <p:cNvPr id="158" name="Google Shape;158;p36"/>
          <p:cNvGrpSpPr/>
          <p:nvPr/>
        </p:nvGrpSpPr>
        <p:grpSpPr>
          <a:xfrm>
            <a:off x="2338075" y="2983063"/>
            <a:ext cx="3737100" cy="1771975"/>
            <a:chOff x="329400" y="431650"/>
            <a:chExt cx="3737100" cy="1771975"/>
          </a:xfrm>
        </p:grpSpPr>
        <p:sp>
          <p:nvSpPr>
            <p:cNvPr id="159" name="Google Shape;159;p36"/>
            <p:cNvSpPr/>
            <p:nvPr/>
          </p:nvSpPr>
          <p:spPr>
            <a:xfrm rot="10800000">
              <a:off x="2669350" y="1794725"/>
              <a:ext cx="795000" cy="408900"/>
            </a:xfrm>
            <a:prstGeom prst="rtTriangle">
              <a:avLst/>
            </a:prstGeom>
            <a:solidFill>
              <a:srgbClr val="27B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36"/>
            <p:cNvSpPr/>
            <p:nvPr/>
          </p:nvSpPr>
          <p:spPr>
            <a:xfrm>
              <a:off x="329400" y="431650"/>
              <a:ext cx="3737100" cy="1419900"/>
            </a:xfrm>
            <a:prstGeom prst="rect">
              <a:avLst/>
            </a:prstGeom>
            <a:solidFill>
              <a:srgbClr val="27B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>
                  <a:solidFill>
                    <a:srgbClr val="166969"/>
                  </a:solidFill>
                  <a:latin typeface="Georgia"/>
                  <a:ea typeface="Georgia"/>
                  <a:cs typeface="Georgia"/>
                  <a:sym typeface="Georgia"/>
                </a:rPr>
                <a:t>Susanne Wechsler</a:t>
              </a:r>
              <a:endParaRPr sz="2300" b="1">
                <a:solidFill>
                  <a:srgbClr val="166969"/>
                </a:solidFill>
                <a:latin typeface="Georgia"/>
                <a:ea typeface="Georgia"/>
                <a:cs typeface="Georgia"/>
                <a:sym typeface="Georg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b="1" u="sng">
                  <a:solidFill>
                    <a:srgbClr val="166969"/>
                  </a:solidFill>
                  <a:latin typeface="Georgia"/>
                  <a:ea typeface="Georgia"/>
                  <a:cs typeface="Georgia"/>
                  <a:sym typeface="Georgia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swechsler@babbel.com</a:t>
              </a:r>
              <a:r>
                <a:rPr lang="en" sz="2300" b="1">
                  <a:solidFill>
                    <a:srgbClr val="166969"/>
                  </a:solidFill>
                  <a:latin typeface="Georgia"/>
                  <a:ea typeface="Georgia"/>
                  <a:cs typeface="Georgia"/>
                  <a:sym typeface="Georgia"/>
                </a:rPr>
                <a:t> </a:t>
              </a:r>
              <a:endParaRPr sz="2300" b="1">
                <a:solidFill>
                  <a:srgbClr val="166969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bbel company presentation template">
  <a:themeElements>
    <a:clrScheme name="Simple Light">
      <a:dk1>
        <a:srgbClr val="FF7535"/>
      </a:dk1>
      <a:lt1>
        <a:srgbClr val="3728AA"/>
      </a:lt1>
      <a:dk2>
        <a:srgbClr val="44CDC8"/>
      </a:dk2>
      <a:lt2>
        <a:srgbClr val="E5AC00"/>
      </a:lt2>
      <a:accent1>
        <a:srgbClr val="0C2E44"/>
      </a:accent1>
      <a:accent2>
        <a:srgbClr val="FFDCCC"/>
      </a:accent2>
      <a:accent3>
        <a:srgbClr val="E8DDFB"/>
      </a:accent3>
      <a:accent4>
        <a:srgbClr val="D5F6F6"/>
      </a:accent4>
      <a:accent5>
        <a:srgbClr val="FFFAC2"/>
      </a:accent5>
      <a:accent6>
        <a:srgbClr val="F3F5F7"/>
      </a:accent6>
      <a:hlink>
        <a:srgbClr val="FF7535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201</Words>
  <Application>Microsoft Office PowerPoint</Application>
  <PresentationFormat>Bildschirmpräsentation (16:9)</PresentationFormat>
  <Paragraphs>37</Paragraphs>
  <Slides>8</Slides>
  <Notes>8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8</vt:i4>
      </vt:variant>
    </vt:vector>
  </HeadingPairs>
  <TitlesOfParts>
    <vt:vector size="16" baseType="lpstr">
      <vt:lpstr>Arial</vt:lpstr>
      <vt:lpstr>Georgia</vt:lpstr>
      <vt:lpstr>Helvetica Neue</vt:lpstr>
      <vt:lpstr>Montserrat</vt:lpstr>
      <vt:lpstr>Montserrat Medium</vt:lpstr>
      <vt:lpstr>Montserrat SemiBold</vt:lpstr>
      <vt:lpstr>Simple Light</vt:lpstr>
      <vt:lpstr>Babbel company presentation template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cp:lastModifiedBy>Walther, Claudia, ST-DZ</cp:lastModifiedBy>
  <cp:revision>1</cp:revision>
  <dcterms:modified xsi:type="dcterms:W3CDTF">2022-08-23T12:05:20Z</dcterms:modified>
</cp:coreProperties>
</file>