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0"/>
  </p:notesMasterIdLst>
  <p:handoutMasterIdLst>
    <p:handoutMasterId r:id="rId11"/>
  </p:handoutMasterIdLst>
  <p:sldIdLst>
    <p:sldId id="297" r:id="rId2"/>
    <p:sldId id="339" r:id="rId3"/>
    <p:sldId id="314" r:id="rId4"/>
    <p:sldId id="338" r:id="rId5"/>
    <p:sldId id="340" r:id="rId6"/>
    <p:sldId id="341" r:id="rId7"/>
    <p:sldId id="342" r:id="rId8"/>
    <p:sldId id="309" r:id="rId9"/>
  </p:sldIdLst>
  <p:sldSz cx="10837863" cy="6858000"/>
  <p:notesSz cx="7104063" cy="10234613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783">
          <p15:clr>
            <a:srgbClr val="A4A3A4"/>
          </p15:clr>
        </p15:guide>
        <p15:guide id="2" orient="horz" pos="2922">
          <p15:clr>
            <a:srgbClr val="A4A3A4"/>
          </p15:clr>
        </p15:guide>
        <p15:guide id="3" orient="horz" pos="3756">
          <p15:clr>
            <a:srgbClr val="A4A3A4"/>
          </p15:clr>
        </p15:guide>
        <p15:guide id="4" orient="horz" pos="459">
          <p15:clr>
            <a:srgbClr val="A4A3A4"/>
          </p15:clr>
        </p15:guide>
        <p15:guide id="5" orient="horz" pos="165">
          <p15:clr>
            <a:srgbClr val="A4A3A4"/>
          </p15:clr>
        </p15:guide>
        <p15:guide id="6" orient="horz" pos="4170">
          <p15:clr>
            <a:srgbClr val="A4A3A4"/>
          </p15:clr>
        </p15:guide>
        <p15:guide id="7" pos="462">
          <p15:clr>
            <a:srgbClr val="A4A3A4"/>
          </p15:clr>
        </p15:guide>
        <p15:guide id="8" pos="603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8E7E4"/>
    <a:srgbClr val="AFCB37"/>
    <a:srgbClr val="89A4A7"/>
    <a:srgbClr val="133B5E"/>
    <a:srgbClr val="99C9C9"/>
    <a:srgbClr val="AFD0CA"/>
    <a:srgbClr val="F7A600"/>
    <a:srgbClr val="00305D"/>
    <a:srgbClr val="1961AC"/>
    <a:srgbClr val="E3051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115" autoAdjust="0"/>
    <p:restoredTop sz="94347" autoAdjust="0"/>
  </p:normalViewPr>
  <p:slideViewPr>
    <p:cSldViewPr snapToGrid="0">
      <p:cViewPr varScale="1">
        <p:scale>
          <a:sx n="106" d="100"/>
          <a:sy n="106" d="100"/>
        </p:scale>
        <p:origin x="-1062" y="-96"/>
      </p:cViewPr>
      <p:guideLst>
        <p:guide orient="horz" pos="783"/>
        <p:guide orient="horz" pos="2922"/>
        <p:guide orient="horz" pos="3756"/>
        <p:guide orient="horz" pos="459"/>
        <p:guide orient="horz" pos="165"/>
        <p:guide orient="horz" pos="4170"/>
        <p:guide pos="505"/>
        <p:guide pos="66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31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9979" cy="5100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9416" tIns="44708" rIns="89416" bIns="44708" numCol="1" anchor="t" anchorCtr="0" compatLnSpc="1">
            <a:prstTxWarp prst="textNoShape">
              <a:avLst/>
            </a:prstTxWarp>
          </a:bodyPr>
          <a:lstStyle>
            <a:lvl1pPr defTabSz="895018">
              <a:defRPr sz="1200">
                <a:cs typeface="+mn-cs"/>
              </a:defRPr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4086" y="0"/>
            <a:ext cx="3078316" cy="5100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9416" tIns="44708" rIns="89416" bIns="44708" numCol="1" anchor="t" anchorCtr="0" compatLnSpc="1">
            <a:prstTxWarp prst="textNoShape">
              <a:avLst/>
            </a:prstTxWarp>
          </a:bodyPr>
          <a:lstStyle>
            <a:lvl1pPr algn="r" defTabSz="895018">
              <a:defRPr sz="1200">
                <a:cs typeface="+mn-cs"/>
              </a:defRPr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1024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2882"/>
            <a:ext cx="3079979" cy="5100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9416" tIns="44708" rIns="89416" bIns="44708" numCol="1" anchor="b" anchorCtr="0" compatLnSpc="1">
            <a:prstTxWarp prst="textNoShape">
              <a:avLst/>
            </a:prstTxWarp>
          </a:bodyPr>
          <a:lstStyle>
            <a:lvl1pPr defTabSz="895018">
              <a:defRPr sz="1200">
                <a:cs typeface="+mn-cs"/>
              </a:defRPr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1024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4086" y="9722882"/>
            <a:ext cx="3078316" cy="5100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9416" tIns="44708" rIns="89416" bIns="44708" numCol="1" anchor="b" anchorCtr="0" compatLnSpc="1">
            <a:prstTxWarp prst="textNoShape">
              <a:avLst/>
            </a:prstTxWarp>
          </a:bodyPr>
          <a:lstStyle>
            <a:lvl1pPr algn="r" defTabSz="895018">
              <a:defRPr sz="1200">
                <a:cs typeface="+mn-cs"/>
              </a:defRPr>
            </a:lvl1pPr>
          </a:lstStyle>
          <a:p>
            <a:pPr>
              <a:defRPr/>
            </a:pPr>
            <a:fld id="{BDF2DA32-46B7-4336-BF6D-52FA0161D1D4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762226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51722" cy="5445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766" tIns="47383" rIns="94766" bIns="47383" numCol="1" anchor="t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69635" name="Rectangle 1027"/>
          <p:cNvSpPr>
            <a:spLocks noGrp="1" noChangeArrowheads="1"/>
          </p:cNvSpPr>
          <p:nvPr>
            <p:ph type="dt" idx="1"/>
          </p:nvPr>
        </p:nvSpPr>
        <p:spPr bwMode="auto">
          <a:xfrm>
            <a:off x="4012449" y="0"/>
            <a:ext cx="3051722" cy="5445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766" tIns="47383" rIns="94766" bIns="47383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25604" name="Rectangle 1028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554038" y="779463"/>
            <a:ext cx="6037262" cy="38195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69637" name="Rectangle 1029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64052" y="4830279"/>
            <a:ext cx="5217514" cy="45990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766" tIns="47383" rIns="94766" bIns="4738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/>
              <a:t>Klicken Sie, um die Formate des Vorlagentextes zu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</a:p>
        </p:txBody>
      </p:sp>
      <p:sp>
        <p:nvSpPr>
          <p:cNvPr id="69638" name="Rectangle 1030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40925"/>
            <a:ext cx="3051722" cy="4674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766" tIns="47383" rIns="94766" bIns="47383" numCol="1" anchor="b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69639" name="Rectangle 1031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12449" y="9740925"/>
            <a:ext cx="3051722" cy="4674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766" tIns="47383" rIns="94766" bIns="47383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A1BBF9E1-F222-4D5B-9B0A-09946E30C339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96660626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1031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defTabSz="946461" eaLnBrk="0" hangingPunct="0">
              <a:defRPr sz="2500">
                <a:solidFill>
                  <a:schemeClr val="tx1"/>
                </a:solidFill>
                <a:latin typeface="Arial" charset="0"/>
              </a:defRPr>
            </a:lvl1pPr>
            <a:lvl2pPr marL="771680" indent="-296800" defTabSz="946461" eaLnBrk="0" hangingPunct="0">
              <a:defRPr sz="2500">
                <a:solidFill>
                  <a:schemeClr val="tx1"/>
                </a:solidFill>
                <a:latin typeface="Arial" charset="0"/>
              </a:defRPr>
            </a:lvl2pPr>
            <a:lvl3pPr marL="1187200" indent="-237440" defTabSz="946461" eaLnBrk="0" hangingPunct="0">
              <a:defRPr sz="2500">
                <a:solidFill>
                  <a:schemeClr val="tx1"/>
                </a:solidFill>
                <a:latin typeface="Arial" charset="0"/>
              </a:defRPr>
            </a:lvl3pPr>
            <a:lvl4pPr marL="1662079" indent="-237440" defTabSz="946461" eaLnBrk="0" hangingPunct="0">
              <a:defRPr sz="2500">
                <a:solidFill>
                  <a:schemeClr val="tx1"/>
                </a:solidFill>
                <a:latin typeface="Arial" charset="0"/>
              </a:defRPr>
            </a:lvl4pPr>
            <a:lvl5pPr marL="2136959" indent="-237440" defTabSz="946461" eaLnBrk="0" hangingPunct="0">
              <a:defRPr sz="2500">
                <a:solidFill>
                  <a:schemeClr val="tx1"/>
                </a:solidFill>
                <a:latin typeface="Arial" charset="0"/>
              </a:defRPr>
            </a:lvl5pPr>
            <a:lvl6pPr marL="2611839" indent="-237440" defTabSz="94646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charset="0"/>
              </a:defRPr>
            </a:lvl6pPr>
            <a:lvl7pPr marL="3086718" indent="-237440" defTabSz="94646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charset="0"/>
              </a:defRPr>
            </a:lvl7pPr>
            <a:lvl8pPr marL="3561598" indent="-237440" defTabSz="94646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charset="0"/>
              </a:defRPr>
            </a:lvl8pPr>
            <a:lvl9pPr marL="4036479" indent="-237440" defTabSz="94646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fld id="{3469D518-E6EB-400C-87C3-FE9955680055}" type="slidenum">
              <a:rPr lang="de-DE" sz="1200"/>
              <a:pPr eaLnBrk="1" hangingPunct="1">
                <a:defRPr/>
              </a:pPr>
              <a:t>1</a:t>
            </a:fld>
            <a:endParaRPr lang="de-DE" sz="1200" dirty="0"/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554038" y="779463"/>
            <a:ext cx="6037262" cy="3819525"/>
          </a:xfrm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9572156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554038" y="779463"/>
            <a:ext cx="6037262" cy="3819525"/>
          </a:xfrm>
          <a:ln/>
        </p:spPr>
      </p:sp>
      <p:sp>
        <p:nvSpPr>
          <p:cNvPr id="44035" name="Notizenplatzhalt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de-DE" altLang="de-DE" dirty="0" smtClean="0"/>
          </a:p>
        </p:txBody>
      </p:sp>
      <p:sp>
        <p:nvSpPr>
          <p:cNvPr id="66564" name="Foliennummernplatzhalter 3"/>
          <p:cNvSpPr>
            <a:spLocks noGrp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70216" indent="-29623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84948" indent="-23699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58927" indent="-23699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132907" indent="-23699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606886" indent="-23699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3080865" indent="-23699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554844" indent="-23699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4028824" indent="-23699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defRPr/>
            </a:pPr>
            <a:fld id="{44F134CD-F2A2-4C24-9ACB-C06D9FE4590E}" type="slidenum">
              <a:rPr lang="de-DE" altLang="de-DE" smtClean="0"/>
              <a:pPr eaLnBrk="1" hangingPunct="1">
                <a:spcBef>
                  <a:spcPct val="0"/>
                </a:spcBef>
                <a:defRPr/>
              </a:pPr>
              <a:t>8</a:t>
            </a:fld>
            <a:endParaRPr lang="de-DE" altLang="de-DE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 13" descr="BS_Logo_49mm_sRGB_300dpi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3398" y="279953"/>
            <a:ext cx="3111793" cy="375561"/>
          </a:xfrm>
          <a:prstGeom prst="rect">
            <a:avLst/>
          </a:prstGeom>
        </p:spPr>
      </p:pic>
      <p:pic>
        <p:nvPicPr>
          <p:cNvPr id="3" name="Grafik 2">
            <a:extLst>
              <a:ext uri="{FF2B5EF4-FFF2-40B4-BE49-F238E27FC236}">
                <a16:creationId xmlns:a16="http://schemas.microsoft.com/office/drawing/2014/main" xmlns="" id="{350F56F2-2441-4FA9-A32A-D9B7BA414BFB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4595844" y="138216"/>
            <a:ext cx="1622855" cy="633843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 13" descr="BS_Logo_49mm_sRGB_300dpi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3398" y="279953"/>
            <a:ext cx="3111793" cy="375561"/>
          </a:xfrm>
          <a:prstGeom prst="rect">
            <a:avLst/>
          </a:prstGeom>
        </p:spPr>
      </p:pic>
      <p:pic>
        <p:nvPicPr>
          <p:cNvPr id="3" name="Grafik 2">
            <a:extLst>
              <a:ext uri="{FF2B5EF4-FFF2-40B4-BE49-F238E27FC236}">
                <a16:creationId xmlns:a16="http://schemas.microsoft.com/office/drawing/2014/main" xmlns="" id="{350F56F2-2441-4FA9-A32A-D9B7BA414BFB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4595844" y="138216"/>
            <a:ext cx="1622855" cy="633843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 13" descr="BS_Logo_49mm_sRGB_300dpi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3398" y="279953"/>
            <a:ext cx="3111793" cy="375561"/>
          </a:xfrm>
          <a:prstGeom prst="rect">
            <a:avLst/>
          </a:prstGeom>
        </p:spPr>
      </p:pic>
      <p:pic>
        <p:nvPicPr>
          <p:cNvPr id="3" name="Grafik 2">
            <a:extLst>
              <a:ext uri="{FF2B5EF4-FFF2-40B4-BE49-F238E27FC236}">
                <a16:creationId xmlns:a16="http://schemas.microsoft.com/office/drawing/2014/main" xmlns="" id="{350F56F2-2441-4FA9-A32A-D9B7BA414BFB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4595844" y="138216"/>
            <a:ext cx="1622855" cy="633843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3_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8"/>
          <p:cNvSpPr txBox="1">
            <a:spLocks noChangeArrowheads="1"/>
          </p:cNvSpPr>
          <p:nvPr userDrawn="1"/>
        </p:nvSpPr>
        <p:spPr bwMode="auto">
          <a:xfrm>
            <a:off x="703420" y="893763"/>
            <a:ext cx="7471873" cy="214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de-DE" altLang="de-DE" sz="800" b="1" dirty="0" smtClean="0">
                <a:solidFill>
                  <a:schemeClr val="bg1"/>
                </a:solidFill>
                <a:cs typeface="+mn-cs"/>
              </a:rPr>
              <a:t>Netzwerk „Integration durch Qualifizierung  (IQ)“</a:t>
            </a:r>
          </a:p>
        </p:txBody>
      </p:sp>
      <p:pic>
        <p:nvPicPr>
          <p:cNvPr id="3" name="Grafik 5" descr="balken_IQPPT_existenz.bmp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931863"/>
            <a:ext cx="10837863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 Box 20"/>
          <p:cNvSpPr txBox="1">
            <a:spLocks noChangeArrowheads="1"/>
          </p:cNvSpPr>
          <p:nvPr userDrawn="1"/>
        </p:nvSpPr>
        <p:spPr bwMode="auto">
          <a:xfrm>
            <a:off x="8908238" y="901701"/>
            <a:ext cx="1561416" cy="193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50000"/>
              </a:spcBef>
              <a:defRPr/>
            </a:pPr>
            <a:r>
              <a:rPr lang="de-DE" altLang="de-DE" sz="700" b="1" dirty="0" smtClean="0">
                <a:solidFill>
                  <a:schemeClr val="bg1"/>
                </a:solidFill>
                <a:cs typeface="+mn-cs"/>
              </a:rPr>
              <a:t>www.netzwerk-iq.de   </a:t>
            </a:r>
            <a:r>
              <a:rPr lang="de-DE" altLang="de-DE" sz="700" dirty="0" smtClean="0">
                <a:solidFill>
                  <a:schemeClr val="bg1"/>
                </a:solidFill>
                <a:cs typeface="+mn-cs"/>
              </a:rPr>
              <a:t>I   </a:t>
            </a:r>
            <a:r>
              <a:rPr lang="de-DE" altLang="de-DE" sz="700" b="1" dirty="0" smtClean="0">
                <a:solidFill>
                  <a:schemeClr val="bg1"/>
                </a:solidFill>
                <a:cs typeface="+mn-cs"/>
              </a:rPr>
              <a:t>© 2018</a:t>
            </a:r>
          </a:p>
        </p:txBody>
      </p:sp>
      <p:sp>
        <p:nvSpPr>
          <p:cNvPr id="5" name="Text Box 8"/>
          <p:cNvSpPr txBox="1">
            <a:spLocks noChangeArrowheads="1"/>
          </p:cNvSpPr>
          <p:nvPr userDrawn="1"/>
        </p:nvSpPr>
        <p:spPr bwMode="auto">
          <a:xfrm>
            <a:off x="703420" y="893763"/>
            <a:ext cx="7471873" cy="214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de-DE" altLang="de-DE" sz="800" b="1" dirty="0" smtClean="0">
                <a:solidFill>
                  <a:schemeClr val="bg1"/>
                </a:solidFill>
                <a:cs typeface="+mn-cs"/>
              </a:rPr>
              <a:t>Förderprogramm „Integration durch Qualifizierung  (IQ)“</a:t>
            </a:r>
          </a:p>
        </p:txBody>
      </p:sp>
      <p:pic>
        <p:nvPicPr>
          <p:cNvPr id="6" name="Grafik 6" descr="IQFS_Existenzgruendung_rgb_L.bmp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7714" y="250826"/>
            <a:ext cx="2164099" cy="498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 Box 2"/>
          <p:cNvSpPr txBox="1">
            <a:spLocks noChangeArrowheads="1"/>
          </p:cNvSpPr>
          <p:nvPr userDrawn="1"/>
        </p:nvSpPr>
        <p:spPr bwMode="auto">
          <a:xfrm>
            <a:off x="9137501" y="512763"/>
            <a:ext cx="1655205" cy="27622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Aft>
                <a:spcPts val="1000"/>
              </a:spcAft>
              <a:defRPr/>
            </a:pPr>
            <a:r>
              <a:rPr lang="de-DE" altLang="de-DE" sz="1100" b="1" dirty="0" smtClean="0">
                <a:solidFill>
                  <a:srgbClr val="FAA61A"/>
                </a:solidFill>
                <a:latin typeface="Calibri" pitchFamily="34" charset="0"/>
                <a:cs typeface="+mn-cs"/>
              </a:rPr>
              <a:t>Migrantenökonomie</a:t>
            </a:r>
            <a:endParaRPr lang="de-DE" altLang="de-DE" dirty="0" smtClean="0">
              <a:cs typeface="+mn-cs"/>
            </a:endParaRPr>
          </a:p>
        </p:txBody>
      </p:sp>
      <p:pic>
        <p:nvPicPr>
          <p:cNvPr id="8" name="Bild 13" descr="BS_Logo_49mm_sRGB_300dpi.png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3398" y="279953"/>
            <a:ext cx="3111793" cy="375561"/>
          </a:xfrm>
          <a:prstGeom prst="rect">
            <a:avLst/>
          </a:prstGeom>
        </p:spPr>
      </p:pic>
      <p:pic>
        <p:nvPicPr>
          <p:cNvPr id="9" name="Grafik 8">
            <a:extLst>
              <a:ext uri="{FF2B5EF4-FFF2-40B4-BE49-F238E27FC236}">
                <a16:creationId xmlns:a16="http://schemas.microsoft.com/office/drawing/2014/main" xmlns="" id="{350F56F2-2441-4FA9-A32A-D9B7BA414BFB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4595844" y="138216"/>
            <a:ext cx="1622855" cy="6338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6739421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Grafik 5" descr="balken_IQPPT_existenz.bmp"/>
          <p:cNvPicPr>
            <a:picLocks noChangeAspect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0" y="931863"/>
            <a:ext cx="10837863" cy="133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Text Box 20"/>
          <p:cNvSpPr txBox="1">
            <a:spLocks noChangeArrowheads="1"/>
          </p:cNvSpPr>
          <p:nvPr/>
        </p:nvSpPr>
        <p:spPr bwMode="auto">
          <a:xfrm>
            <a:off x="8222188" y="887415"/>
            <a:ext cx="2247467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spcBef>
                <a:spcPct val="50000"/>
              </a:spcBef>
              <a:defRPr/>
            </a:pPr>
            <a:r>
              <a:rPr lang="de-DE" sz="800" b="1" dirty="0">
                <a:solidFill>
                  <a:srgbClr val="FFFFFF"/>
                </a:solidFill>
              </a:rPr>
              <a:t>www.netzwerk-iq.de  </a:t>
            </a:r>
            <a:r>
              <a:rPr lang="de-DE" sz="800" b="1" baseline="0" dirty="0">
                <a:solidFill>
                  <a:srgbClr val="FFFFFF"/>
                </a:solidFill>
              </a:rPr>
              <a:t> </a:t>
            </a:r>
            <a:r>
              <a:rPr lang="de-DE" sz="800" dirty="0">
                <a:solidFill>
                  <a:srgbClr val="FFFFFF"/>
                </a:solidFill>
              </a:rPr>
              <a:t>I  </a:t>
            </a:r>
            <a:r>
              <a:rPr lang="de-DE" sz="800" b="1" dirty="0">
                <a:solidFill>
                  <a:srgbClr val="FFFFFF"/>
                </a:solidFill>
              </a:rPr>
              <a:t>© </a:t>
            </a:r>
            <a:r>
              <a:rPr lang="de-DE" sz="800" b="1" dirty="0" smtClean="0">
                <a:solidFill>
                  <a:srgbClr val="FFFFFF"/>
                </a:solidFill>
              </a:rPr>
              <a:t>2022</a:t>
            </a:r>
            <a:endParaRPr lang="de-DE" sz="800" b="1" dirty="0">
              <a:solidFill>
                <a:srgbClr val="FFFFFF"/>
              </a:solidFill>
            </a:endParaRPr>
          </a:p>
        </p:txBody>
      </p:sp>
      <p:sp>
        <p:nvSpPr>
          <p:cNvPr id="1028" name="Text Box 8"/>
          <p:cNvSpPr txBox="1">
            <a:spLocks noChangeArrowheads="1"/>
          </p:cNvSpPr>
          <p:nvPr/>
        </p:nvSpPr>
        <p:spPr bwMode="auto">
          <a:xfrm>
            <a:off x="703421" y="893763"/>
            <a:ext cx="7471873" cy="214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de-DE" sz="800" b="1" dirty="0">
                <a:solidFill>
                  <a:srgbClr val="FFFFFF"/>
                </a:solidFill>
              </a:rPr>
              <a:t>Förderprogramm „Integration durch Qualifizierung (IQ)“ </a:t>
            </a:r>
          </a:p>
        </p:txBody>
      </p:sp>
      <p:pic>
        <p:nvPicPr>
          <p:cNvPr id="7" name="Grafik 6" descr="Beratung und Qualifizierung.jpg"/>
          <p:cNvPicPr>
            <a:picLocks noChangeAspect="1"/>
          </p:cNvPicPr>
          <p:nvPr/>
        </p:nvPicPr>
        <p:blipFill>
          <a:blip r:embed="rId7" cstate="print"/>
          <a:srcRect r="31416"/>
          <a:stretch>
            <a:fillRect/>
          </a:stretch>
        </p:blipFill>
        <p:spPr>
          <a:xfrm>
            <a:off x="8515654" y="245174"/>
            <a:ext cx="2284857" cy="512064"/>
          </a:xfrm>
          <a:prstGeom prst="rect">
            <a:avLst/>
          </a:prstGeom>
        </p:spPr>
      </p:pic>
      <p:pic>
        <p:nvPicPr>
          <p:cNvPr id="6" name="Bild 13" descr="BS_Logo_49mm_sRGB_300dpi.png"/>
          <p:cNvPicPr>
            <a:picLocks noChangeAspect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3398" y="279953"/>
            <a:ext cx="3111793" cy="375561"/>
          </a:xfrm>
          <a:prstGeom prst="rect">
            <a:avLst/>
          </a:prstGeom>
        </p:spPr>
      </p:pic>
      <p:pic>
        <p:nvPicPr>
          <p:cNvPr id="8" name="Grafik 7">
            <a:extLst>
              <a:ext uri="{FF2B5EF4-FFF2-40B4-BE49-F238E27FC236}">
                <a16:creationId xmlns:a16="http://schemas.microsoft.com/office/drawing/2014/main" xmlns="" id="{350F56F2-2441-4FA9-A32A-D9B7BA414BFB}"/>
              </a:ext>
            </a:extLst>
          </p:cNvPr>
          <p:cNvPicPr>
            <a:picLocks noChangeAspect="1"/>
          </p:cNvPicPr>
          <p:nvPr userDrawn="1"/>
        </p:nvPicPr>
        <p:blipFill>
          <a:blip r:embed="rId9"/>
          <a:stretch>
            <a:fillRect/>
          </a:stretch>
        </p:blipFill>
        <p:spPr>
          <a:xfrm>
            <a:off x="4595844" y="138216"/>
            <a:ext cx="1622855" cy="633843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</p:sldLayoutIdLst>
  <p:hf hdr="0" ftr="0" dt="0"/>
  <p:txStyles>
    <p:titleStyle>
      <a:lvl1pPr algn="l" defTabSz="957263" rtl="0" eaLnBrk="0" fontAlgn="base" hangingPunct="0">
        <a:spcBef>
          <a:spcPct val="0"/>
        </a:spcBef>
        <a:spcAft>
          <a:spcPct val="0"/>
        </a:spcAft>
        <a:defRPr lang="de-DE" sz="2000" b="1" kern="1200" dirty="0">
          <a:solidFill>
            <a:schemeClr val="tx1"/>
          </a:solidFill>
          <a:latin typeface="Arial" charset="0"/>
          <a:ea typeface="+mn-ea"/>
          <a:cs typeface="+mn-cs"/>
        </a:defRPr>
      </a:lvl1pPr>
      <a:lvl2pPr algn="l" defTabSz="957263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Arial" charset="0"/>
        </a:defRPr>
      </a:lvl2pPr>
      <a:lvl3pPr algn="l" defTabSz="957263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Arial" charset="0"/>
        </a:defRPr>
      </a:lvl3pPr>
      <a:lvl4pPr algn="l" defTabSz="957263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Arial" charset="0"/>
        </a:defRPr>
      </a:lvl4pPr>
      <a:lvl5pPr algn="l" defTabSz="957263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Arial" charset="0"/>
        </a:defRPr>
      </a:lvl5pPr>
      <a:lvl6pPr marL="457200" algn="ctr" defTabSz="957263" rtl="0" fontAlgn="base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Arial" charset="0"/>
        </a:defRPr>
      </a:lvl6pPr>
      <a:lvl7pPr marL="914400" algn="ctr" defTabSz="957263" rtl="0" fontAlgn="base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Arial" charset="0"/>
        </a:defRPr>
      </a:lvl7pPr>
      <a:lvl8pPr marL="1371600" algn="ctr" defTabSz="957263" rtl="0" fontAlgn="base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Arial" charset="0"/>
        </a:defRPr>
      </a:lvl8pPr>
      <a:lvl9pPr marL="1828800" algn="ctr" defTabSz="957263" rtl="0" fontAlgn="base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Arial" charset="0"/>
        </a:defRPr>
      </a:lvl9pPr>
    </p:titleStyle>
    <p:bodyStyle>
      <a:lvl1pPr marL="179388" indent="-179388" algn="l" defTabSz="957263" rtl="0" eaLnBrk="0" fontAlgn="base" hangingPunct="0">
        <a:spcBef>
          <a:spcPts val="600"/>
        </a:spcBef>
        <a:spcAft>
          <a:spcPct val="0"/>
        </a:spcAft>
        <a:buClr>
          <a:srgbClr val="99CACA"/>
        </a:buClr>
        <a:buFont typeface="Wingdings" pitchFamily="2" charset="2"/>
        <a:buChar char="§"/>
        <a:defRPr lang="de-DE" kern="1200" dirty="0">
          <a:solidFill>
            <a:srgbClr val="606060"/>
          </a:solidFill>
          <a:latin typeface="Arial" charset="0"/>
          <a:ea typeface="+mn-ea"/>
          <a:cs typeface="+mn-cs"/>
        </a:defRPr>
      </a:lvl1pPr>
      <a:lvl2pPr marL="539750" indent="-358775" algn="l" defTabSz="957263" rtl="0" eaLnBrk="0" fontAlgn="base" hangingPunct="0">
        <a:spcBef>
          <a:spcPts val="500"/>
        </a:spcBef>
        <a:spcAft>
          <a:spcPct val="0"/>
        </a:spcAft>
        <a:buClr>
          <a:srgbClr val="99CACA"/>
        </a:buClr>
        <a:buFont typeface="Arial" charset="0"/>
        <a:buChar char="→"/>
        <a:defRPr lang="de-DE" kern="1200" dirty="0">
          <a:solidFill>
            <a:srgbClr val="606060"/>
          </a:solidFill>
          <a:latin typeface="Arial" charset="0"/>
          <a:ea typeface="+mn-ea"/>
          <a:cs typeface="+mn-cs"/>
        </a:defRPr>
      </a:lvl2pPr>
      <a:lvl3pPr marL="809625" indent="-269875" algn="l" defTabSz="957263" rtl="0" eaLnBrk="0" fontAlgn="base" hangingPunct="0">
        <a:spcBef>
          <a:spcPts val="500"/>
        </a:spcBef>
        <a:spcAft>
          <a:spcPct val="0"/>
        </a:spcAft>
        <a:buClr>
          <a:srgbClr val="99CACA"/>
        </a:buClr>
        <a:buFont typeface="Arial" charset="0"/>
        <a:buChar char="»"/>
        <a:defRPr>
          <a:solidFill>
            <a:srgbClr val="606060"/>
          </a:solidFill>
          <a:latin typeface="+mn-lt"/>
        </a:defRPr>
      </a:lvl3pPr>
      <a:lvl4pPr marL="1676400" indent="-239713" algn="l" defTabSz="957263" rtl="0" eaLnBrk="0" fontAlgn="base" hangingPunct="0">
        <a:spcBef>
          <a:spcPct val="20000"/>
        </a:spcBef>
        <a:spcAft>
          <a:spcPct val="0"/>
        </a:spcAft>
        <a:buChar char="–"/>
        <a:defRPr sz="2100">
          <a:solidFill>
            <a:schemeClr val="tx1"/>
          </a:solidFill>
          <a:latin typeface="+mn-lt"/>
        </a:defRPr>
      </a:lvl4pPr>
      <a:lvl5pPr marL="2154238" indent="-238125" algn="l" defTabSz="957263" rtl="0" eaLnBrk="0" fontAlgn="base" hangingPunct="0">
        <a:spcBef>
          <a:spcPct val="20000"/>
        </a:spcBef>
        <a:spcAft>
          <a:spcPct val="0"/>
        </a:spcAft>
        <a:buChar char="»"/>
        <a:defRPr lang="de-DE" kern="1200" dirty="0">
          <a:solidFill>
            <a:srgbClr val="606060"/>
          </a:solidFill>
          <a:latin typeface="Arial" charset="0"/>
          <a:ea typeface="+mn-ea"/>
          <a:cs typeface="+mn-cs"/>
        </a:defRPr>
      </a:lvl5pPr>
      <a:lvl6pPr marL="2611438" indent="-238125" algn="l" defTabSz="957263" rtl="0" fontAlgn="base">
        <a:spcBef>
          <a:spcPct val="20000"/>
        </a:spcBef>
        <a:spcAft>
          <a:spcPct val="0"/>
        </a:spcAft>
        <a:buChar char="»"/>
        <a:defRPr sz="2100">
          <a:solidFill>
            <a:schemeClr val="tx1"/>
          </a:solidFill>
          <a:latin typeface="+mn-lt"/>
        </a:defRPr>
      </a:lvl6pPr>
      <a:lvl7pPr marL="3068638" indent="-238125" algn="l" defTabSz="957263" rtl="0" fontAlgn="base">
        <a:spcBef>
          <a:spcPct val="20000"/>
        </a:spcBef>
        <a:spcAft>
          <a:spcPct val="0"/>
        </a:spcAft>
        <a:buChar char="»"/>
        <a:defRPr sz="2100">
          <a:solidFill>
            <a:schemeClr val="tx1"/>
          </a:solidFill>
          <a:latin typeface="+mn-lt"/>
        </a:defRPr>
      </a:lvl7pPr>
      <a:lvl8pPr marL="3525838" indent="-238125" algn="l" defTabSz="957263" rtl="0" fontAlgn="base">
        <a:spcBef>
          <a:spcPct val="20000"/>
        </a:spcBef>
        <a:spcAft>
          <a:spcPct val="0"/>
        </a:spcAft>
        <a:buChar char="»"/>
        <a:defRPr sz="2100">
          <a:solidFill>
            <a:schemeClr val="tx1"/>
          </a:solidFill>
          <a:latin typeface="+mn-lt"/>
        </a:defRPr>
      </a:lvl8pPr>
      <a:lvl9pPr marL="3983038" indent="-238125" algn="l" defTabSz="957263" rtl="0" fontAlgn="base">
        <a:spcBef>
          <a:spcPct val="20000"/>
        </a:spcBef>
        <a:spcAft>
          <a:spcPct val="0"/>
        </a:spcAft>
        <a:buChar char="»"/>
        <a:defRPr sz="21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3.xml"/><Relationship Id="rId1" Type="http://schemas.openxmlformats.org/officeDocument/2006/relationships/themeOverride" Target="../theme/themeOverride1.xml"/><Relationship Id="rId5" Type="http://schemas.openxmlformats.org/officeDocument/2006/relationships/image" Target="../media/image7.wmf"/><Relationship Id="rId4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netzwerk-iq.de/fileadmin/Redaktion/Downloads/Fachstelle_Migrantenoekonomie/Postkarten/IQ-Fachstelle-Migranteno%CC%88konomie-Postkarte-Ukraine_ukrainische_Fassung.pdf" TargetMode="External"/><Relationship Id="rId2" Type="http://schemas.openxmlformats.org/officeDocument/2006/relationships/hyperlink" Target="https://www.wir-gruenden-in-deutschland.de/ua/dokladna-informacija/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mailto:fachstelle@migrantenoekonomie-iq.de" TargetMode="External"/><Relationship Id="rId5" Type="http://schemas.openxmlformats.org/officeDocument/2006/relationships/hyperlink" Target="https://www.netzwerk-iq.de/fileadmin/Redaktion/Downloads/Fachstelle_Migrantenoekonomie/Postkarten/IQ-Fachstelle-Migranteno%CC%88konomie-Postkarte-Ukraine-deutsche_Fassung.pdf" TargetMode="External"/><Relationship Id="rId4" Type="http://schemas.openxmlformats.org/officeDocument/2006/relationships/hyperlink" Target="mailto:beratung@migrantenoekonomie-iq.de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xistenzgruendung-iq.de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Relationship Id="rId5" Type="http://schemas.openxmlformats.org/officeDocument/2006/relationships/hyperlink" Target="mailto:saenger@migrantenoekonomie-iq.de" TargetMode="External"/><Relationship Id="rId4" Type="http://schemas.openxmlformats.org/officeDocument/2006/relationships/hyperlink" Target="http://www.wir-gruenden-in-deutschland.de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4"/>
          <p:cNvSpPr>
            <a:spLocks noChangeArrowheads="1"/>
          </p:cNvSpPr>
          <p:nvPr/>
        </p:nvSpPr>
        <p:spPr bwMode="auto">
          <a:xfrm>
            <a:off x="461074" y="2061227"/>
            <a:ext cx="9891089" cy="6718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de-DE" sz="2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Potenzial Selbständigkeit von Ukrainischen Geflüchteten</a:t>
            </a:r>
          </a:p>
        </p:txBody>
      </p:sp>
      <p:pic>
        <p:nvPicPr>
          <p:cNvPr id="5" name="Grafik 12" descr="BMAS_C_S.bmp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4840" y="5781675"/>
            <a:ext cx="1889679" cy="95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Grafik 13" descr="BA_Logo_4c_2Z.wmf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9143" y="5940428"/>
            <a:ext cx="1594416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 Box 8"/>
          <p:cNvSpPr txBox="1">
            <a:spLocks noChangeArrowheads="1"/>
          </p:cNvSpPr>
          <p:nvPr/>
        </p:nvSpPr>
        <p:spPr bwMode="auto">
          <a:xfrm>
            <a:off x="698208" y="5680075"/>
            <a:ext cx="6606928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de-DE" altLang="de-DE" sz="800" dirty="0" smtClean="0">
                <a:solidFill>
                  <a:schemeClr val="bg2"/>
                </a:solidFill>
                <a:cs typeface="+mn-cs"/>
              </a:rPr>
              <a:t>Das Förderprogramm  „Integration durch Qualifizierung (IQ)“ wird durch das Bundesministerium für Arbeit und Soziales gefördert</a:t>
            </a:r>
          </a:p>
        </p:txBody>
      </p:sp>
      <p:sp>
        <p:nvSpPr>
          <p:cNvPr id="9" name="Untertitel 9"/>
          <p:cNvSpPr txBox="1">
            <a:spLocks/>
          </p:cNvSpPr>
          <p:nvPr/>
        </p:nvSpPr>
        <p:spPr>
          <a:xfrm>
            <a:off x="689525" y="4246160"/>
            <a:ext cx="7586504" cy="862012"/>
          </a:xfrm>
          <a:prstGeom prst="rect">
            <a:avLst/>
          </a:prstGeom>
        </p:spPr>
        <p:txBody>
          <a:bodyPr/>
          <a:lstStyle>
            <a:lvl1pPr marL="179388" indent="-179388" algn="l" defTabSz="957263" rtl="0" eaLnBrk="0" fontAlgn="base" hangingPunct="0">
              <a:spcBef>
                <a:spcPts val="600"/>
              </a:spcBef>
              <a:spcAft>
                <a:spcPct val="0"/>
              </a:spcAft>
              <a:buClr>
                <a:srgbClr val="99CACA"/>
              </a:buClr>
              <a:buFont typeface="Wingdings" pitchFamily="2" charset="2"/>
              <a:buChar char="§"/>
              <a:defRPr lang="de-DE" kern="1200" dirty="0">
                <a:solidFill>
                  <a:srgbClr val="606060"/>
                </a:solidFill>
                <a:latin typeface="Arial" charset="0"/>
                <a:ea typeface="+mn-ea"/>
                <a:cs typeface="+mn-cs"/>
              </a:defRPr>
            </a:lvl1pPr>
            <a:lvl2pPr marL="539750" indent="-358775" algn="l" defTabSz="957263" rtl="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99CACA"/>
              </a:buClr>
              <a:buFont typeface="Arial" charset="0"/>
              <a:buChar char="→"/>
              <a:defRPr lang="de-DE" kern="1200" dirty="0">
                <a:solidFill>
                  <a:srgbClr val="606060"/>
                </a:solidFill>
                <a:latin typeface="Arial" charset="0"/>
                <a:ea typeface="+mn-ea"/>
                <a:cs typeface="+mn-cs"/>
              </a:defRPr>
            </a:lvl2pPr>
            <a:lvl3pPr marL="809625" indent="-269875" algn="l" defTabSz="957263" rtl="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99CACA"/>
              </a:buClr>
              <a:buFont typeface="Arial" charset="0"/>
              <a:buChar char="»"/>
              <a:defRPr>
                <a:solidFill>
                  <a:srgbClr val="606060"/>
                </a:solidFill>
                <a:latin typeface="+mn-lt"/>
              </a:defRPr>
            </a:lvl3pPr>
            <a:lvl4pPr marL="1676400" indent="-239713" algn="l" defTabSz="957263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100">
                <a:solidFill>
                  <a:schemeClr val="tx1"/>
                </a:solidFill>
                <a:latin typeface="+mn-lt"/>
              </a:defRPr>
            </a:lvl4pPr>
            <a:lvl5pPr marL="2154238" indent="-238125" algn="l" defTabSz="957263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lang="de-DE" kern="1200" dirty="0">
                <a:solidFill>
                  <a:srgbClr val="606060"/>
                </a:solidFill>
                <a:latin typeface="Arial" charset="0"/>
                <a:ea typeface="+mn-ea"/>
                <a:cs typeface="+mn-cs"/>
              </a:defRPr>
            </a:lvl5pPr>
            <a:lvl6pPr marL="2611438" indent="-238125" algn="l" defTabSz="957263" rtl="0" fontAlgn="base">
              <a:spcBef>
                <a:spcPct val="20000"/>
              </a:spcBef>
              <a:spcAft>
                <a:spcPct val="0"/>
              </a:spcAft>
              <a:buChar char="»"/>
              <a:defRPr sz="2100">
                <a:solidFill>
                  <a:schemeClr val="tx1"/>
                </a:solidFill>
                <a:latin typeface="+mn-lt"/>
              </a:defRPr>
            </a:lvl6pPr>
            <a:lvl7pPr marL="3068638" indent="-238125" algn="l" defTabSz="957263" rtl="0" fontAlgn="base">
              <a:spcBef>
                <a:spcPct val="20000"/>
              </a:spcBef>
              <a:spcAft>
                <a:spcPct val="0"/>
              </a:spcAft>
              <a:buChar char="»"/>
              <a:defRPr sz="2100">
                <a:solidFill>
                  <a:schemeClr val="tx1"/>
                </a:solidFill>
                <a:latin typeface="+mn-lt"/>
              </a:defRPr>
            </a:lvl7pPr>
            <a:lvl8pPr marL="3525838" indent="-238125" algn="l" defTabSz="957263" rtl="0" fontAlgn="base">
              <a:spcBef>
                <a:spcPct val="20000"/>
              </a:spcBef>
              <a:spcAft>
                <a:spcPct val="0"/>
              </a:spcAft>
              <a:buChar char="»"/>
              <a:defRPr sz="2100">
                <a:solidFill>
                  <a:schemeClr val="tx1"/>
                </a:solidFill>
                <a:latin typeface="+mn-lt"/>
              </a:defRPr>
            </a:lvl8pPr>
            <a:lvl9pPr marL="3983038" indent="-238125" algn="l" defTabSz="957263" rtl="0" fontAlgn="base">
              <a:spcBef>
                <a:spcPct val="20000"/>
              </a:spcBef>
              <a:spcAft>
                <a:spcPct val="0"/>
              </a:spcAft>
              <a:buChar char="»"/>
              <a:defRPr sz="21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lnSpc>
                <a:spcPct val="120000"/>
              </a:lnSpc>
              <a:spcBef>
                <a:spcPct val="0"/>
              </a:spcBef>
            </a:pPr>
            <a:r>
              <a:rPr lang="de-DE" altLang="de-DE" sz="1200" b="1" dirty="0" smtClean="0">
                <a:solidFill>
                  <a:srgbClr val="009999"/>
                </a:solidFill>
                <a:latin typeface="Calibri" pitchFamily="34" charset="0"/>
              </a:rPr>
              <a:t>Dr. Ralf Sänger</a:t>
            </a:r>
          </a:p>
          <a:p>
            <a:pPr>
              <a:lnSpc>
                <a:spcPct val="120000"/>
              </a:lnSpc>
              <a:spcBef>
                <a:spcPct val="0"/>
              </a:spcBef>
            </a:pPr>
            <a:r>
              <a:rPr lang="de-DE" altLang="de-DE" sz="1200" b="1" dirty="0" smtClean="0">
                <a:solidFill>
                  <a:srgbClr val="009999"/>
                </a:solidFill>
                <a:latin typeface="Calibri" pitchFamily="34" charset="0"/>
              </a:rPr>
              <a:t>IQ Fachstelle Migrantenökonomie</a:t>
            </a:r>
          </a:p>
          <a:p>
            <a:pPr>
              <a:lnSpc>
                <a:spcPct val="120000"/>
              </a:lnSpc>
              <a:spcBef>
                <a:spcPct val="0"/>
              </a:spcBef>
            </a:pPr>
            <a:r>
              <a:rPr lang="de-DE" altLang="de-DE" sz="1200" b="1" dirty="0" smtClean="0">
                <a:solidFill>
                  <a:srgbClr val="009999"/>
                </a:solidFill>
                <a:latin typeface="Calibri" pitchFamily="34" charset="0"/>
              </a:rPr>
              <a:t>Zoom, 06. September 2022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30"/>
          <p:cNvSpPr>
            <a:spLocks noChangeArrowheads="1"/>
          </p:cNvSpPr>
          <p:nvPr/>
        </p:nvSpPr>
        <p:spPr bwMode="auto">
          <a:xfrm>
            <a:off x="234881" y="1560515"/>
            <a:ext cx="10404983" cy="3447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marL="342900" indent="-342900" defTabSz="955675" eaLnBrk="0" hangingPunct="0">
              <a:spcBef>
                <a:spcPts val="600"/>
              </a:spcBef>
              <a:buClr>
                <a:srgbClr val="99CACA"/>
              </a:buClr>
              <a:buFont typeface="Wingdings" pitchFamily="2" charset="2"/>
              <a:buChar char="§"/>
              <a:defRPr>
                <a:solidFill>
                  <a:srgbClr val="606060"/>
                </a:solidFill>
                <a:latin typeface="Arial" charset="0"/>
              </a:defRPr>
            </a:lvl1pPr>
            <a:lvl2pPr marL="742950" indent="-285750" defTabSz="955675" eaLnBrk="0" hangingPunct="0">
              <a:spcBef>
                <a:spcPts val="500"/>
              </a:spcBef>
              <a:buClr>
                <a:srgbClr val="99CACA"/>
              </a:buClr>
              <a:buFont typeface="Arial" charset="0"/>
              <a:buChar char="→"/>
              <a:defRPr>
                <a:solidFill>
                  <a:srgbClr val="606060"/>
                </a:solidFill>
                <a:latin typeface="Arial" charset="0"/>
              </a:defRPr>
            </a:lvl2pPr>
            <a:lvl3pPr marL="1143000" indent="-228600" defTabSz="955675" eaLnBrk="0" hangingPunct="0">
              <a:spcBef>
                <a:spcPts val="500"/>
              </a:spcBef>
              <a:buClr>
                <a:srgbClr val="99CACA"/>
              </a:buClr>
              <a:buFont typeface="Arial" charset="0"/>
              <a:buChar char="»"/>
              <a:defRPr>
                <a:solidFill>
                  <a:srgbClr val="606060"/>
                </a:solidFill>
                <a:latin typeface="Arial" charset="0"/>
              </a:defRPr>
            </a:lvl3pPr>
            <a:lvl4pPr marL="1600200" indent="-228600" defTabSz="955675" eaLnBrk="0" hangingPunct="0">
              <a:spcBef>
                <a:spcPct val="20000"/>
              </a:spcBef>
              <a:buChar char="–"/>
              <a:defRPr sz="21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55675" eaLnBrk="0" hangingPunct="0">
              <a:spcBef>
                <a:spcPct val="20000"/>
              </a:spcBef>
              <a:buChar char="»"/>
              <a:defRPr>
                <a:solidFill>
                  <a:srgbClr val="606060"/>
                </a:solidFill>
                <a:latin typeface="Arial" charset="0"/>
              </a:defRPr>
            </a:lvl5pPr>
            <a:lvl6pPr marL="2514600" indent="-228600" defTabSz="9556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06060"/>
                </a:solidFill>
                <a:latin typeface="Arial" charset="0"/>
              </a:defRPr>
            </a:lvl6pPr>
            <a:lvl7pPr marL="2971800" indent="-228600" defTabSz="9556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06060"/>
                </a:solidFill>
                <a:latin typeface="Arial" charset="0"/>
              </a:defRPr>
            </a:lvl7pPr>
            <a:lvl8pPr marL="3429000" indent="-228600" defTabSz="9556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06060"/>
                </a:solidFill>
                <a:latin typeface="Arial" charset="0"/>
              </a:defRPr>
            </a:lvl8pPr>
            <a:lvl9pPr marL="3886200" indent="-228600" defTabSz="9556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06060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120000"/>
              </a:lnSpc>
              <a:buClrTx/>
              <a:buFontTx/>
              <a:buNone/>
            </a:pPr>
            <a:r>
              <a:rPr lang="de-DE" sz="2000" b="1" i="1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Potenzial Selbständigkeit von ukrainischen Geflüchteten</a:t>
            </a:r>
            <a:endParaRPr lang="de-DE" altLang="de-DE" sz="2000" b="1" i="1" dirty="0">
              <a:solidFill>
                <a:schemeClr val="tx1"/>
              </a:solidFill>
              <a:latin typeface="Calibri" pitchFamily="34" charset="0"/>
              <a:cs typeface="Calibri" pitchFamily="34" charset="0"/>
              <a:sym typeface="Calibri" pitchFamily="34" charset="0"/>
            </a:endParaRPr>
          </a:p>
        </p:txBody>
      </p:sp>
      <p:sp>
        <p:nvSpPr>
          <p:cNvPr id="6" name="Shape 30"/>
          <p:cNvSpPr>
            <a:spLocks noChangeArrowheads="1"/>
          </p:cNvSpPr>
          <p:nvPr/>
        </p:nvSpPr>
        <p:spPr bwMode="auto">
          <a:xfrm>
            <a:off x="359526" y="2284415"/>
            <a:ext cx="9806450" cy="41980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marL="342900" indent="-342900" defTabSz="955675" eaLnBrk="0" hangingPunct="0">
              <a:spcBef>
                <a:spcPts val="600"/>
              </a:spcBef>
              <a:buClr>
                <a:srgbClr val="99CACA"/>
              </a:buClr>
              <a:buFont typeface="Wingdings" pitchFamily="2" charset="2"/>
              <a:buChar char="§"/>
              <a:defRPr>
                <a:solidFill>
                  <a:srgbClr val="606060"/>
                </a:solidFill>
                <a:latin typeface="Arial" charset="0"/>
              </a:defRPr>
            </a:lvl1pPr>
            <a:lvl2pPr marL="742950" indent="-285750" defTabSz="955675" eaLnBrk="0" hangingPunct="0">
              <a:spcBef>
                <a:spcPts val="500"/>
              </a:spcBef>
              <a:buClr>
                <a:srgbClr val="99CACA"/>
              </a:buClr>
              <a:buFont typeface="Arial" charset="0"/>
              <a:buChar char="→"/>
              <a:defRPr>
                <a:solidFill>
                  <a:srgbClr val="606060"/>
                </a:solidFill>
                <a:latin typeface="Arial" charset="0"/>
              </a:defRPr>
            </a:lvl2pPr>
            <a:lvl3pPr marL="1143000" indent="-228600" defTabSz="955675" eaLnBrk="0" hangingPunct="0">
              <a:spcBef>
                <a:spcPts val="500"/>
              </a:spcBef>
              <a:buClr>
                <a:srgbClr val="99CACA"/>
              </a:buClr>
              <a:buFont typeface="Arial" charset="0"/>
              <a:buChar char="»"/>
              <a:defRPr>
                <a:solidFill>
                  <a:srgbClr val="606060"/>
                </a:solidFill>
                <a:latin typeface="Arial" charset="0"/>
              </a:defRPr>
            </a:lvl3pPr>
            <a:lvl4pPr marL="1600200" indent="-228600" defTabSz="955675" eaLnBrk="0" hangingPunct="0">
              <a:spcBef>
                <a:spcPct val="20000"/>
              </a:spcBef>
              <a:buChar char="–"/>
              <a:defRPr sz="21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55675" eaLnBrk="0" hangingPunct="0">
              <a:spcBef>
                <a:spcPct val="20000"/>
              </a:spcBef>
              <a:buChar char="»"/>
              <a:defRPr>
                <a:solidFill>
                  <a:srgbClr val="606060"/>
                </a:solidFill>
                <a:latin typeface="Arial" charset="0"/>
              </a:defRPr>
            </a:lvl5pPr>
            <a:lvl6pPr marL="2514600" indent="-228600" defTabSz="9556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06060"/>
                </a:solidFill>
                <a:latin typeface="Arial" charset="0"/>
              </a:defRPr>
            </a:lvl6pPr>
            <a:lvl7pPr marL="2971800" indent="-228600" defTabSz="9556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06060"/>
                </a:solidFill>
                <a:latin typeface="Arial" charset="0"/>
              </a:defRPr>
            </a:lvl7pPr>
            <a:lvl8pPr marL="3429000" indent="-228600" defTabSz="9556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06060"/>
                </a:solidFill>
                <a:latin typeface="Arial" charset="0"/>
              </a:defRPr>
            </a:lvl8pPr>
            <a:lvl9pPr marL="3886200" indent="-228600" defTabSz="9556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06060"/>
                </a:solidFill>
                <a:latin typeface="Arial" charset="0"/>
              </a:defRPr>
            </a:lvl9pPr>
          </a:lstStyle>
          <a:p>
            <a:pPr marL="0" lvl="0" indent="0">
              <a:lnSpc>
                <a:spcPct val="120000"/>
              </a:lnSpc>
              <a:buNone/>
            </a:pPr>
            <a:r>
              <a:rPr lang="de-DE" sz="1600" b="1" i="1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Ziel(e) des Impulsvortrages</a:t>
            </a:r>
          </a:p>
          <a:p>
            <a:pPr lvl="0">
              <a:lnSpc>
                <a:spcPct val="120000"/>
              </a:lnSpc>
            </a:pPr>
            <a:r>
              <a:rPr lang="de-DE" sz="1600" b="1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Sensibilisierung für das Potenzial der ukrainischen Geflüchteten und der Option Selbständigkeit als Einstieg in die Erwerbstätigkeit</a:t>
            </a:r>
          </a:p>
          <a:p>
            <a:pPr lvl="0">
              <a:lnSpc>
                <a:spcPct val="120000"/>
              </a:lnSpc>
            </a:pPr>
            <a:endParaRPr lang="de-DE" sz="1600" b="1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lvl="0" indent="-828000">
              <a:lnSpc>
                <a:spcPct val="120000"/>
              </a:lnSpc>
              <a:buNone/>
            </a:pPr>
            <a:r>
              <a:rPr lang="de-DE" sz="1600" b="1" i="1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Aktuell gibt es noch keine validen Zahlen: zu kurzfristig und mit den bis 2020 in Deutschland lebenden 	Ukrainer:innen nicht vergleichbar. Zudem bisher noch keine Studien zur Selbständigkeit dieser Gruppe.</a:t>
            </a:r>
          </a:p>
          <a:p>
            <a:pPr marL="0" lvl="0" indent="-828000">
              <a:lnSpc>
                <a:spcPct val="120000"/>
              </a:lnSpc>
              <a:buNone/>
            </a:pPr>
            <a:endParaRPr lang="de-DE" sz="1600" b="1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lvl="0" indent="-828000">
              <a:lnSpc>
                <a:spcPct val="120000"/>
              </a:lnSpc>
              <a:buNone/>
            </a:pPr>
            <a:r>
              <a:rPr lang="de-DE" sz="1600" b="1" i="1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Eindrücke jedoch vermittelbar und Tendenzen ablesbar: anhand von kursorischen Beispielen.</a:t>
            </a:r>
          </a:p>
          <a:p>
            <a:pPr marL="0" lvl="0" indent="0">
              <a:lnSpc>
                <a:spcPct val="120000"/>
              </a:lnSpc>
              <a:buNone/>
            </a:pPr>
            <a:endParaRPr lang="de-DE" sz="1600" b="1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lvl="0" indent="0">
              <a:lnSpc>
                <a:spcPct val="120000"/>
              </a:lnSpc>
              <a:buNone/>
            </a:pPr>
            <a:r>
              <a:rPr lang="de-DE" sz="1600" b="1" i="1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Eine zusätzliche Option für den Einstieg in eine Erwerbstätigkeit / in ein selbstbestimmtes und eigenständiges Leben 	in Deutschland. Darüber hinaus mit Blick in die Zukunft: eine Option bei der Rückkehr in die Ukraine. </a:t>
            </a:r>
          </a:p>
          <a:p>
            <a:pPr lvl="0">
              <a:lnSpc>
                <a:spcPct val="120000"/>
              </a:lnSpc>
            </a:pPr>
            <a:endParaRPr lang="de-DE" sz="18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4112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30"/>
          <p:cNvSpPr>
            <a:spLocks noChangeArrowheads="1"/>
          </p:cNvSpPr>
          <p:nvPr/>
        </p:nvSpPr>
        <p:spPr bwMode="auto">
          <a:xfrm>
            <a:off x="234881" y="1560515"/>
            <a:ext cx="10404983" cy="3447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marL="342900" indent="-342900" defTabSz="955675" eaLnBrk="0" hangingPunct="0">
              <a:spcBef>
                <a:spcPts val="600"/>
              </a:spcBef>
              <a:buClr>
                <a:srgbClr val="99CACA"/>
              </a:buClr>
              <a:buFont typeface="Wingdings" pitchFamily="2" charset="2"/>
              <a:buChar char="§"/>
              <a:defRPr>
                <a:solidFill>
                  <a:srgbClr val="606060"/>
                </a:solidFill>
                <a:latin typeface="Arial" charset="0"/>
              </a:defRPr>
            </a:lvl1pPr>
            <a:lvl2pPr marL="742950" indent="-285750" defTabSz="955675" eaLnBrk="0" hangingPunct="0">
              <a:spcBef>
                <a:spcPts val="500"/>
              </a:spcBef>
              <a:buClr>
                <a:srgbClr val="99CACA"/>
              </a:buClr>
              <a:buFont typeface="Arial" charset="0"/>
              <a:buChar char="→"/>
              <a:defRPr>
                <a:solidFill>
                  <a:srgbClr val="606060"/>
                </a:solidFill>
                <a:latin typeface="Arial" charset="0"/>
              </a:defRPr>
            </a:lvl2pPr>
            <a:lvl3pPr marL="1143000" indent="-228600" defTabSz="955675" eaLnBrk="0" hangingPunct="0">
              <a:spcBef>
                <a:spcPts val="500"/>
              </a:spcBef>
              <a:buClr>
                <a:srgbClr val="99CACA"/>
              </a:buClr>
              <a:buFont typeface="Arial" charset="0"/>
              <a:buChar char="»"/>
              <a:defRPr>
                <a:solidFill>
                  <a:srgbClr val="606060"/>
                </a:solidFill>
                <a:latin typeface="Arial" charset="0"/>
              </a:defRPr>
            </a:lvl3pPr>
            <a:lvl4pPr marL="1600200" indent="-228600" defTabSz="955675" eaLnBrk="0" hangingPunct="0">
              <a:spcBef>
                <a:spcPct val="20000"/>
              </a:spcBef>
              <a:buChar char="–"/>
              <a:defRPr sz="21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55675" eaLnBrk="0" hangingPunct="0">
              <a:spcBef>
                <a:spcPct val="20000"/>
              </a:spcBef>
              <a:buChar char="»"/>
              <a:defRPr>
                <a:solidFill>
                  <a:srgbClr val="606060"/>
                </a:solidFill>
                <a:latin typeface="Arial" charset="0"/>
              </a:defRPr>
            </a:lvl5pPr>
            <a:lvl6pPr marL="2514600" indent="-228600" defTabSz="9556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06060"/>
                </a:solidFill>
                <a:latin typeface="Arial" charset="0"/>
              </a:defRPr>
            </a:lvl6pPr>
            <a:lvl7pPr marL="2971800" indent="-228600" defTabSz="9556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06060"/>
                </a:solidFill>
                <a:latin typeface="Arial" charset="0"/>
              </a:defRPr>
            </a:lvl7pPr>
            <a:lvl8pPr marL="3429000" indent="-228600" defTabSz="9556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06060"/>
                </a:solidFill>
                <a:latin typeface="Arial" charset="0"/>
              </a:defRPr>
            </a:lvl8pPr>
            <a:lvl9pPr marL="3886200" indent="-228600" defTabSz="9556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06060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120000"/>
              </a:lnSpc>
              <a:buClrTx/>
              <a:buFontTx/>
              <a:buNone/>
            </a:pPr>
            <a:r>
              <a:rPr lang="de-DE" sz="2000" b="1" i="1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Selbständigkeit von Geflüchteten – im Allgemeinen</a:t>
            </a:r>
            <a:endParaRPr lang="de-DE" altLang="de-DE" sz="2000" b="1" i="1" dirty="0">
              <a:solidFill>
                <a:schemeClr val="tx1"/>
              </a:solidFill>
              <a:latin typeface="Calibri" pitchFamily="34" charset="0"/>
              <a:cs typeface="Calibri" pitchFamily="34" charset="0"/>
              <a:sym typeface="Calibri" pitchFamily="34" charset="0"/>
            </a:endParaRPr>
          </a:p>
        </p:txBody>
      </p:sp>
      <p:sp>
        <p:nvSpPr>
          <p:cNvPr id="6" name="Shape 30"/>
          <p:cNvSpPr>
            <a:spLocks noChangeArrowheads="1"/>
          </p:cNvSpPr>
          <p:nvPr/>
        </p:nvSpPr>
        <p:spPr bwMode="auto">
          <a:xfrm>
            <a:off x="359526" y="2284415"/>
            <a:ext cx="9806450" cy="3661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marL="342900" indent="-342900" defTabSz="955675" eaLnBrk="0" hangingPunct="0">
              <a:spcBef>
                <a:spcPts val="600"/>
              </a:spcBef>
              <a:buClr>
                <a:srgbClr val="99CACA"/>
              </a:buClr>
              <a:buFont typeface="Wingdings" pitchFamily="2" charset="2"/>
              <a:buChar char="§"/>
              <a:defRPr>
                <a:solidFill>
                  <a:srgbClr val="606060"/>
                </a:solidFill>
                <a:latin typeface="Arial" charset="0"/>
              </a:defRPr>
            </a:lvl1pPr>
            <a:lvl2pPr marL="742950" indent="-285750" defTabSz="955675" eaLnBrk="0" hangingPunct="0">
              <a:spcBef>
                <a:spcPts val="500"/>
              </a:spcBef>
              <a:buClr>
                <a:srgbClr val="99CACA"/>
              </a:buClr>
              <a:buFont typeface="Arial" charset="0"/>
              <a:buChar char="→"/>
              <a:defRPr>
                <a:solidFill>
                  <a:srgbClr val="606060"/>
                </a:solidFill>
                <a:latin typeface="Arial" charset="0"/>
              </a:defRPr>
            </a:lvl2pPr>
            <a:lvl3pPr marL="1143000" indent="-228600" defTabSz="955675" eaLnBrk="0" hangingPunct="0">
              <a:spcBef>
                <a:spcPts val="500"/>
              </a:spcBef>
              <a:buClr>
                <a:srgbClr val="99CACA"/>
              </a:buClr>
              <a:buFont typeface="Arial" charset="0"/>
              <a:buChar char="»"/>
              <a:defRPr>
                <a:solidFill>
                  <a:srgbClr val="606060"/>
                </a:solidFill>
                <a:latin typeface="Arial" charset="0"/>
              </a:defRPr>
            </a:lvl3pPr>
            <a:lvl4pPr marL="1600200" indent="-228600" defTabSz="955675" eaLnBrk="0" hangingPunct="0">
              <a:spcBef>
                <a:spcPct val="20000"/>
              </a:spcBef>
              <a:buChar char="–"/>
              <a:defRPr sz="21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55675" eaLnBrk="0" hangingPunct="0">
              <a:spcBef>
                <a:spcPct val="20000"/>
              </a:spcBef>
              <a:buChar char="»"/>
              <a:defRPr>
                <a:solidFill>
                  <a:srgbClr val="606060"/>
                </a:solidFill>
                <a:latin typeface="Arial" charset="0"/>
              </a:defRPr>
            </a:lvl5pPr>
            <a:lvl6pPr marL="2514600" indent="-228600" defTabSz="9556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06060"/>
                </a:solidFill>
                <a:latin typeface="Arial" charset="0"/>
              </a:defRPr>
            </a:lvl6pPr>
            <a:lvl7pPr marL="2971800" indent="-228600" defTabSz="9556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06060"/>
                </a:solidFill>
                <a:latin typeface="Arial" charset="0"/>
              </a:defRPr>
            </a:lvl7pPr>
            <a:lvl8pPr marL="3429000" indent="-228600" defTabSz="9556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06060"/>
                </a:solidFill>
                <a:latin typeface="Arial" charset="0"/>
              </a:defRPr>
            </a:lvl8pPr>
            <a:lvl9pPr marL="3886200" indent="-228600" defTabSz="9556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06060"/>
                </a:solidFill>
                <a:latin typeface="Arial" charset="0"/>
              </a:defRPr>
            </a:lvl9pPr>
          </a:lstStyle>
          <a:p>
            <a:pPr lvl="0">
              <a:lnSpc>
                <a:spcPct val="120000"/>
              </a:lnSpc>
              <a:spcBef>
                <a:spcPts val="0"/>
              </a:spcBef>
              <a:spcAft>
                <a:spcPts val="900"/>
              </a:spcAft>
            </a:pPr>
            <a:r>
              <a:rPr lang="de-DE" sz="1600" b="1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Hohe Selbständigenquote von Geflüchteten – bis zu 25% – und bestandsicher (wissenschaftlich nachgewiesen)</a:t>
            </a:r>
          </a:p>
          <a:p>
            <a:pPr lvl="0">
              <a:lnSpc>
                <a:spcPct val="120000"/>
              </a:lnSpc>
              <a:spcBef>
                <a:spcPts val="0"/>
              </a:spcBef>
              <a:spcAft>
                <a:spcPts val="900"/>
              </a:spcAft>
            </a:pPr>
            <a:r>
              <a:rPr lang="de-DE" sz="1600" b="1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Gründungsaffinität von migrantischen Gründer:innen höher sowie internationaler und wachstumsorientierter</a:t>
            </a:r>
          </a:p>
          <a:p>
            <a:pPr lvl="0">
              <a:lnSpc>
                <a:spcPct val="120000"/>
              </a:lnSpc>
              <a:spcBef>
                <a:spcPts val="0"/>
              </a:spcBef>
              <a:spcAft>
                <a:spcPts val="900"/>
              </a:spcAft>
            </a:pPr>
            <a:r>
              <a:rPr lang="de-DE" sz="1600" b="1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Selbständigkeit hat in vielen Ländern einen anderen / höheren Stellenwert als in Deutschland</a:t>
            </a:r>
          </a:p>
          <a:p>
            <a:pPr lvl="0">
              <a:lnSpc>
                <a:spcPct val="120000"/>
              </a:lnSpc>
              <a:spcBef>
                <a:spcPts val="0"/>
              </a:spcBef>
              <a:spcAft>
                <a:spcPts val="900"/>
              </a:spcAft>
            </a:pPr>
            <a:r>
              <a:rPr lang="de-DE" sz="1600" b="1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Selbständigkeit ist für Geflüchtete ein Einstieg und eine Chance in die Erwerbstätigkeit (s. „Arrival City“ von Doug Saunders)</a:t>
            </a:r>
          </a:p>
          <a:p>
            <a:pPr lvl="0">
              <a:lnSpc>
                <a:spcPct val="120000"/>
              </a:lnSpc>
              <a:spcBef>
                <a:spcPts val="0"/>
              </a:spcBef>
              <a:spcAft>
                <a:spcPts val="900"/>
              </a:spcAft>
            </a:pPr>
            <a:r>
              <a:rPr lang="de-DE" sz="1600" b="1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Selbständigkeit hat zu Beginn nicht notgedrungen die Hürden bzgl. der Sprache und der Anerkennung von Qualifikationen</a:t>
            </a:r>
          </a:p>
          <a:p>
            <a:pPr lvl="0">
              <a:lnSpc>
                <a:spcPct val="120000"/>
              </a:lnSpc>
              <a:spcBef>
                <a:spcPts val="0"/>
              </a:spcBef>
              <a:spcAft>
                <a:spcPts val="900"/>
              </a:spcAft>
            </a:pPr>
            <a:r>
              <a:rPr lang="de-DE" sz="1600" b="1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Selbständigkeit richtet sich bzw. kann sich anfangs in einer Nische ausrichten bzw. an die eigene Community wenden und erst im Laufe der Zeit sich ausweiten </a:t>
            </a:r>
          </a:p>
          <a:p>
            <a:pPr lvl="0">
              <a:lnSpc>
                <a:spcPct val="120000"/>
              </a:lnSpc>
              <a:spcBef>
                <a:spcPts val="0"/>
              </a:spcBef>
              <a:spcAft>
                <a:spcPts val="900"/>
              </a:spcAft>
            </a:pPr>
            <a:endParaRPr lang="de-DE" sz="18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0767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30"/>
          <p:cNvSpPr>
            <a:spLocks noChangeArrowheads="1"/>
          </p:cNvSpPr>
          <p:nvPr/>
        </p:nvSpPr>
        <p:spPr bwMode="auto">
          <a:xfrm>
            <a:off x="234881" y="1560515"/>
            <a:ext cx="10404983" cy="3447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marL="342900" indent="-342900" defTabSz="955675" eaLnBrk="0" hangingPunct="0">
              <a:spcBef>
                <a:spcPts val="600"/>
              </a:spcBef>
              <a:buClr>
                <a:srgbClr val="99CACA"/>
              </a:buClr>
              <a:buFont typeface="Wingdings" pitchFamily="2" charset="2"/>
              <a:buChar char="§"/>
              <a:defRPr>
                <a:solidFill>
                  <a:srgbClr val="606060"/>
                </a:solidFill>
                <a:latin typeface="Arial" charset="0"/>
              </a:defRPr>
            </a:lvl1pPr>
            <a:lvl2pPr marL="742950" indent="-285750" defTabSz="955675" eaLnBrk="0" hangingPunct="0">
              <a:spcBef>
                <a:spcPts val="500"/>
              </a:spcBef>
              <a:buClr>
                <a:srgbClr val="99CACA"/>
              </a:buClr>
              <a:buFont typeface="Arial" charset="0"/>
              <a:buChar char="→"/>
              <a:defRPr>
                <a:solidFill>
                  <a:srgbClr val="606060"/>
                </a:solidFill>
                <a:latin typeface="Arial" charset="0"/>
              </a:defRPr>
            </a:lvl2pPr>
            <a:lvl3pPr marL="1143000" indent="-228600" defTabSz="955675" eaLnBrk="0" hangingPunct="0">
              <a:spcBef>
                <a:spcPts val="500"/>
              </a:spcBef>
              <a:buClr>
                <a:srgbClr val="99CACA"/>
              </a:buClr>
              <a:buFont typeface="Arial" charset="0"/>
              <a:buChar char="»"/>
              <a:defRPr>
                <a:solidFill>
                  <a:srgbClr val="606060"/>
                </a:solidFill>
                <a:latin typeface="Arial" charset="0"/>
              </a:defRPr>
            </a:lvl3pPr>
            <a:lvl4pPr marL="1600200" indent="-228600" defTabSz="955675" eaLnBrk="0" hangingPunct="0">
              <a:spcBef>
                <a:spcPct val="20000"/>
              </a:spcBef>
              <a:buChar char="–"/>
              <a:defRPr sz="21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55675" eaLnBrk="0" hangingPunct="0">
              <a:spcBef>
                <a:spcPct val="20000"/>
              </a:spcBef>
              <a:buChar char="»"/>
              <a:defRPr>
                <a:solidFill>
                  <a:srgbClr val="606060"/>
                </a:solidFill>
                <a:latin typeface="Arial" charset="0"/>
              </a:defRPr>
            </a:lvl5pPr>
            <a:lvl6pPr marL="2514600" indent="-228600" defTabSz="9556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06060"/>
                </a:solidFill>
                <a:latin typeface="Arial" charset="0"/>
              </a:defRPr>
            </a:lvl6pPr>
            <a:lvl7pPr marL="2971800" indent="-228600" defTabSz="9556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06060"/>
                </a:solidFill>
                <a:latin typeface="Arial" charset="0"/>
              </a:defRPr>
            </a:lvl7pPr>
            <a:lvl8pPr marL="3429000" indent="-228600" defTabSz="9556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06060"/>
                </a:solidFill>
                <a:latin typeface="Arial" charset="0"/>
              </a:defRPr>
            </a:lvl8pPr>
            <a:lvl9pPr marL="3886200" indent="-228600" defTabSz="9556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06060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120000"/>
              </a:lnSpc>
              <a:buClrTx/>
              <a:buFontTx/>
              <a:buNone/>
            </a:pPr>
            <a:r>
              <a:rPr lang="de-DE" sz="2000" b="1" i="1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Selbständigkeit von ukrainischen Geflüchteten – im Besonderen</a:t>
            </a:r>
            <a:endParaRPr lang="de-DE" altLang="de-DE" sz="2000" b="1" i="1" dirty="0">
              <a:solidFill>
                <a:schemeClr val="tx1"/>
              </a:solidFill>
              <a:latin typeface="Calibri" pitchFamily="34" charset="0"/>
              <a:cs typeface="Calibri" pitchFamily="34" charset="0"/>
              <a:sym typeface="Calibri" pitchFamily="34" charset="0"/>
            </a:endParaRPr>
          </a:p>
        </p:txBody>
      </p:sp>
      <p:sp>
        <p:nvSpPr>
          <p:cNvPr id="6" name="Shape 30"/>
          <p:cNvSpPr>
            <a:spLocks noChangeArrowheads="1"/>
          </p:cNvSpPr>
          <p:nvPr/>
        </p:nvSpPr>
        <p:spPr bwMode="auto">
          <a:xfrm>
            <a:off x="359526" y="2284415"/>
            <a:ext cx="9806450" cy="432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marL="342900" indent="-342900" defTabSz="955675" eaLnBrk="0" hangingPunct="0">
              <a:spcBef>
                <a:spcPts val="600"/>
              </a:spcBef>
              <a:buClr>
                <a:srgbClr val="99CACA"/>
              </a:buClr>
              <a:buFont typeface="Wingdings" pitchFamily="2" charset="2"/>
              <a:buChar char="§"/>
              <a:defRPr>
                <a:solidFill>
                  <a:srgbClr val="606060"/>
                </a:solidFill>
                <a:latin typeface="Arial" charset="0"/>
              </a:defRPr>
            </a:lvl1pPr>
            <a:lvl2pPr marL="742950" indent="-285750" defTabSz="955675" eaLnBrk="0" hangingPunct="0">
              <a:spcBef>
                <a:spcPts val="500"/>
              </a:spcBef>
              <a:buClr>
                <a:srgbClr val="99CACA"/>
              </a:buClr>
              <a:buFont typeface="Arial" charset="0"/>
              <a:buChar char="→"/>
              <a:defRPr>
                <a:solidFill>
                  <a:srgbClr val="606060"/>
                </a:solidFill>
                <a:latin typeface="Arial" charset="0"/>
              </a:defRPr>
            </a:lvl2pPr>
            <a:lvl3pPr marL="1143000" indent="-228600" defTabSz="955675" eaLnBrk="0" hangingPunct="0">
              <a:spcBef>
                <a:spcPts val="500"/>
              </a:spcBef>
              <a:buClr>
                <a:srgbClr val="99CACA"/>
              </a:buClr>
              <a:buFont typeface="Arial" charset="0"/>
              <a:buChar char="»"/>
              <a:defRPr>
                <a:solidFill>
                  <a:srgbClr val="606060"/>
                </a:solidFill>
                <a:latin typeface="Arial" charset="0"/>
              </a:defRPr>
            </a:lvl3pPr>
            <a:lvl4pPr marL="1600200" indent="-228600" defTabSz="955675" eaLnBrk="0" hangingPunct="0">
              <a:spcBef>
                <a:spcPct val="20000"/>
              </a:spcBef>
              <a:buChar char="–"/>
              <a:defRPr sz="21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55675" eaLnBrk="0" hangingPunct="0">
              <a:spcBef>
                <a:spcPct val="20000"/>
              </a:spcBef>
              <a:buChar char="»"/>
              <a:defRPr>
                <a:solidFill>
                  <a:srgbClr val="606060"/>
                </a:solidFill>
                <a:latin typeface="Arial" charset="0"/>
              </a:defRPr>
            </a:lvl5pPr>
            <a:lvl6pPr marL="2514600" indent="-228600" defTabSz="9556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06060"/>
                </a:solidFill>
                <a:latin typeface="Arial" charset="0"/>
              </a:defRPr>
            </a:lvl6pPr>
            <a:lvl7pPr marL="2971800" indent="-228600" defTabSz="9556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06060"/>
                </a:solidFill>
                <a:latin typeface="Arial" charset="0"/>
              </a:defRPr>
            </a:lvl7pPr>
            <a:lvl8pPr marL="3429000" indent="-228600" defTabSz="9556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06060"/>
                </a:solidFill>
                <a:latin typeface="Arial" charset="0"/>
              </a:defRPr>
            </a:lvl8pPr>
            <a:lvl9pPr marL="3886200" indent="-228600" defTabSz="9556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06060"/>
                </a:solidFill>
                <a:latin typeface="Arial" charset="0"/>
              </a:defRPr>
            </a:lvl9pPr>
          </a:lstStyle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900"/>
              </a:spcAft>
              <a:buNone/>
            </a:pPr>
            <a:r>
              <a:rPr lang="de-DE" sz="1600" b="1" i="1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Aufenthaltsrecht:</a:t>
            </a:r>
            <a:endParaRPr lang="de-DE" sz="16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>
              <a:lnSpc>
                <a:spcPct val="120000"/>
              </a:lnSpc>
              <a:spcBef>
                <a:spcPts val="0"/>
              </a:spcBef>
              <a:spcAft>
                <a:spcPts val="900"/>
              </a:spcAft>
            </a:pPr>
            <a:r>
              <a:rPr lang="de-DE" sz="1600" b="1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§ 24 AufenthG erlaubt die Selbständigkeit und ist keine Ermessensentscheidung der Ausländerbehörde; d.h. normalerweise ist kein Businessplan erforderlich</a:t>
            </a:r>
          </a:p>
          <a:p>
            <a:pPr lvl="0">
              <a:lnSpc>
                <a:spcPct val="120000"/>
              </a:lnSpc>
              <a:spcBef>
                <a:spcPts val="0"/>
              </a:spcBef>
              <a:spcAft>
                <a:spcPts val="900"/>
              </a:spcAft>
            </a:pPr>
            <a:r>
              <a:rPr lang="de-DE" sz="1600" b="1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§ 24 AufenthG ist auf zwei Jahre befristet; d.h. eine externe Finanzierung ist zumeist utopisch</a:t>
            </a:r>
          </a:p>
          <a:p>
            <a:pPr lvl="0">
              <a:lnSpc>
                <a:spcPct val="120000"/>
              </a:lnSpc>
              <a:spcBef>
                <a:spcPts val="0"/>
              </a:spcBef>
              <a:spcAft>
                <a:spcPts val="900"/>
              </a:spcAft>
            </a:pPr>
            <a:r>
              <a:rPr lang="de-DE" sz="1600" b="1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§ 24 AufenthG wird mit hoher Wahrscheinlichkeit verlängert – parallel wäre auch ein Spurwechsel denkbar</a:t>
            </a:r>
          </a:p>
          <a:p>
            <a:pPr lvl="0">
              <a:lnSpc>
                <a:spcPct val="120000"/>
              </a:lnSpc>
              <a:spcBef>
                <a:spcPts val="0"/>
              </a:spcBef>
              <a:spcAft>
                <a:spcPts val="900"/>
              </a:spcAft>
            </a:pPr>
            <a:endParaRPr lang="de-DE" sz="1600" b="1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lvl="0" indent="0">
              <a:lnSpc>
                <a:spcPct val="120000"/>
              </a:lnSpc>
              <a:spcBef>
                <a:spcPts val="0"/>
              </a:spcBef>
              <a:spcAft>
                <a:spcPts val="900"/>
              </a:spcAft>
              <a:buNone/>
            </a:pPr>
            <a:r>
              <a:rPr lang="de-DE" sz="1600" b="1" i="1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Sozioökonomische Voraussetzungen:</a:t>
            </a:r>
          </a:p>
          <a:p>
            <a:pPr lvl="0">
              <a:lnSpc>
                <a:spcPct val="120000"/>
              </a:lnSpc>
              <a:spcBef>
                <a:spcPts val="0"/>
              </a:spcBef>
              <a:spcAft>
                <a:spcPts val="900"/>
              </a:spcAft>
            </a:pPr>
            <a:r>
              <a:rPr lang="de-DE" sz="1600" b="1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Hoher Bildungsstand bei einem hohen Anteil der Geflüchteten</a:t>
            </a:r>
          </a:p>
          <a:p>
            <a:pPr lvl="0">
              <a:lnSpc>
                <a:spcPct val="120000"/>
              </a:lnSpc>
              <a:spcBef>
                <a:spcPts val="0"/>
              </a:spcBef>
              <a:spcAft>
                <a:spcPts val="900"/>
              </a:spcAft>
            </a:pPr>
            <a:r>
              <a:rPr lang="de-DE" sz="1600" b="1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Europäische Ausrichtung (Wirtschaft, Kultur, Schul- und Berufsausbildung)</a:t>
            </a:r>
          </a:p>
          <a:p>
            <a:pPr lvl="0">
              <a:lnSpc>
                <a:spcPct val="120000"/>
              </a:lnSpc>
              <a:spcBef>
                <a:spcPts val="0"/>
              </a:spcBef>
              <a:spcAft>
                <a:spcPts val="900"/>
              </a:spcAft>
            </a:pPr>
            <a:r>
              <a:rPr lang="de-DE" sz="1600" b="1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80%-iger Frauenanteil an Erwachsenen und viele mit schulpflichtigen Kindern</a:t>
            </a:r>
          </a:p>
          <a:p>
            <a:pPr lvl="0">
              <a:lnSpc>
                <a:spcPct val="120000"/>
              </a:lnSpc>
              <a:spcBef>
                <a:spcPts val="0"/>
              </a:spcBef>
              <a:spcAft>
                <a:spcPts val="900"/>
              </a:spcAft>
            </a:pPr>
            <a:endParaRPr lang="de-DE" sz="18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1444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30"/>
          <p:cNvSpPr>
            <a:spLocks noChangeArrowheads="1"/>
          </p:cNvSpPr>
          <p:nvPr/>
        </p:nvSpPr>
        <p:spPr bwMode="auto">
          <a:xfrm>
            <a:off x="234881" y="1560515"/>
            <a:ext cx="10404983" cy="3447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marL="342900" indent="-342900" defTabSz="955675" eaLnBrk="0" hangingPunct="0">
              <a:spcBef>
                <a:spcPts val="600"/>
              </a:spcBef>
              <a:buClr>
                <a:srgbClr val="99CACA"/>
              </a:buClr>
              <a:buFont typeface="Wingdings" pitchFamily="2" charset="2"/>
              <a:buChar char="§"/>
              <a:defRPr>
                <a:solidFill>
                  <a:srgbClr val="606060"/>
                </a:solidFill>
                <a:latin typeface="Arial" charset="0"/>
              </a:defRPr>
            </a:lvl1pPr>
            <a:lvl2pPr marL="742950" indent="-285750" defTabSz="955675" eaLnBrk="0" hangingPunct="0">
              <a:spcBef>
                <a:spcPts val="500"/>
              </a:spcBef>
              <a:buClr>
                <a:srgbClr val="99CACA"/>
              </a:buClr>
              <a:buFont typeface="Arial" charset="0"/>
              <a:buChar char="→"/>
              <a:defRPr>
                <a:solidFill>
                  <a:srgbClr val="606060"/>
                </a:solidFill>
                <a:latin typeface="Arial" charset="0"/>
              </a:defRPr>
            </a:lvl2pPr>
            <a:lvl3pPr marL="1143000" indent="-228600" defTabSz="955675" eaLnBrk="0" hangingPunct="0">
              <a:spcBef>
                <a:spcPts val="500"/>
              </a:spcBef>
              <a:buClr>
                <a:srgbClr val="99CACA"/>
              </a:buClr>
              <a:buFont typeface="Arial" charset="0"/>
              <a:buChar char="»"/>
              <a:defRPr>
                <a:solidFill>
                  <a:srgbClr val="606060"/>
                </a:solidFill>
                <a:latin typeface="Arial" charset="0"/>
              </a:defRPr>
            </a:lvl3pPr>
            <a:lvl4pPr marL="1600200" indent="-228600" defTabSz="955675" eaLnBrk="0" hangingPunct="0">
              <a:spcBef>
                <a:spcPct val="20000"/>
              </a:spcBef>
              <a:buChar char="–"/>
              <a:defRPr sz="21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55675" eaLnBrk="0" hangingPunct="0">
              <a:spcBef>
                <a:spcPct val="20000"/>
              </a:spcBef>
              <a:buChar char="»"/>
              <a:defRPr>
                <a:solidFill>
                  <a:srgbClr val="606060"/>
                </a:solidFill>
                <a:latin typeface="Arial" charset="0"/>
              </a:defRPr>
            </a:lvl5pPr>
            <a:lvl6pPr marL="2514600" indent="-228600" defTabSz="9556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06060"/>
                </a:solidFill>
                <a:latin typeface="Arial" charset="0"/>
              </a:defRPr>
            </a:lvl6pPr>
            <a:lvl7pPr marL="2971800" indent="-228600" defTabSz="9556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06060"/>
                </a:solidFill>
                <a:latin typeface="Arial" charset="0"/>
              </a:defRPr>
            </a:lvl7pPr>
            <a:lvl8pPr marL="3429000" indent="-228600" defTabSz="9556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06060"/>
                </a:solidFill>
                <a:latin typeface="Arial" charset="0"/>
              </a:defRPr>
            </a:lvl8pPr>
            <a:lvl9pPr marL="3886200" indent="-228600" defTabSz="9556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06060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120000"/>
              </a:lnSpc>
              <a:buClrTx/>
              <a:buFontTx/>
              <a:buNone/>
            </a:pPr>
            <a:r>
              <a:rPr lang="de-DE" sz="2000" b="1" i="1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Selbständigkeit von ukrainischen Geflüchteten – im Besonderen</a:t>
            </a:r>
            <a:endParaRPr lang="de-DE" altLang="de-DE" sz="2000" b="1" i="1" dirty="0">
              <a:solidFill>
                <a:schemeClr val="tx1"/>
              </a:solidFill>
              <a:latin typeface="Calibri" pitchFamily="34" charset="0"/>
              <a:cs typeface="Calibri" pitchFamily="34" charset="0"/>
              <a:sym typeface="Calibri" pitchFamily="34" charset="0"/>
            </a:endParaRPr>
          </a:p>
        </p:txBody>
      </p:sp>
      <p:sp>
        <p:nvSpPr>
          <p:cNvPr id="6" name="Shape 30"/>
          <p:cNvSpPr>
            <a:spLocks noChangeArrowheads="1"/>
          </p:cNvSpPr>
          <p:nvPr/>
        </p:nvSpPr>
        <p:spPr bwMode="auto">
          <a:xfrm>
            <a:off x="359526" y="2284415"/>
            <a:ext cx="9806450" cy="3762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marL="342900" indent="-342900" defTabSz="955675" eaLnBrk="0" hangingPunct="0">
              <a:spcBef>
                <a:spcPts val="600"/>
              </a:spcBef>
              <a:buClr>
                <a:srgbClr val="99CACA"/>
              </a:buClr>
              <a:buFont typeface="Wingdings" pitchFamily="2" charset="2"/>
              <a:buChar char="§"/>
              <a:defRPr>
                <a:solidFill>
                  <a:srgbClr val="606060"/>
                </a:solidFill>
                <a:latin typeface="Arial" charset="0"/>
              </a:defRPr>
            </a:lvl1pPr>
            <a:lvl2pPr marL="742950" indent="-285750" defTabSz="955675" eaLnBrk="0" hangingPunct="0">
              <a:spcBef>
                <a:spcPts val="500"/>
              </a:spcBef>
              <a:buClr>
                <a:srgbClr val="99CACA"/>
              </a:buClr>
              <a:buFont typeface="Arial" charset="0"/>
              <a:buChar char="→"/>
              <a:defRPr>
                <a:solidFill>
                  <a:srgbClr val="606060"/>
                </a:solidFill>
                <a:latin typeface="Arial" charset="0"/>
              </a:defRPr>
            </a:lvl2pPr>
            <a:lvl3pPr marL="1143000" indent="-228600" defTabSz="955675" eaLnBrk="0" hangingPunct="0">
              <a:spcBef>
                <a:spcPts val="500"/>
              </a:spcBef>
              <a:buClr>
                <a:srgbClr val="99CACA"/>
              </a:buClr>
              <a:buFont typeface="Arial" charset="0"/>
              <a:buChar char="»"/>
              <a:defRPr>
                <a:solidFill>
                  <a:srgbClr val="606060"/>
                </a:solidFill>
                <a:latin typeface="Arial" charset="0"/>
              </a:defRPr>
            </a:lvl3pPr>
            <a:lvl4pPr marL="1600200" indent="-228600" defTabSz="955675" eaLnBrk="0" hangingPunct="0">
              <a:spcBef>
                <a:spcPct val="20000"/>
              </a:spcBef>
              <a:buChar char="–"/>
              <a:defRPr sz="21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55675" eaLnBrk="0" hangingPunct="0">
              <a:spcBef>
                <a:spcPct val="20000"/>
              </a:spcBef>
              <a:buChar char="»"/>
              <a:defRPr>
                <a:solidFill>
                  <a:srgbClr val="606060"/>
                </a:solidFill>
                <a:latin typeface="Arial" charset="0"/>
              </a:defRPr>
            </a:lvl5pPr>
            <a:lvl6pPr marL="2514600" indent="-228600" defTabSz="9556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06060"/>
                </a:solidFill>
                <a:latin typeface="Arial" charset="0"/>
              </a:defRPr>
            </a:lvl6pPr>
            <a:lvl7pPr marL="2971800" indent="-228600" defTabSz="9556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06060"/>
                </a:solidFill>
                <a:latin typeface="Arial" charset="0"/>
              </a:defRPr>
            </a:lvl7pPr>
            <a:lvl8pPr marL="3429000" indent="-228600" defTabSz="9556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06060"/>
                </a:solidFill>
                <a:latin typeface="Arial" charset="0"/>
              </a:defRPr>
            </a:lvl8pPr>
            <a:lvl9pPr marL="3886200" indent="-228600" defTabSz="9556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06060"/>
                </a:solidFill>
                <a:latin typeface="Arial" charset="0"/>
              </a:defRPr>
            </a:lvl9pPr>
          </a:lstStyle>
          <a:p>
            <a:pPr marL="0" lvl="0" indent="0">
              <a:lnSpc>
                <a:spcPct val="120000"/>
              </a:lnSpc>
              <a:spcBef>
                <a:spcPts val="0"/>
              </a:spcBef>
              <a:spcAft>
                <a:spcPts val="900"/>
              </a:spcAft>
              <a:buNone/>
            </a:pPr>
            <a:r>
              <a:rPr lang="de-DE" sz="1600" b="1" i="1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Arbeitsaufnahme:</a:t>
            </a:r>
          </a:p>
          <a:p>
            <a:pPr lvl="0">
              <a:lnSpc>
                <a:spcPct val="120000"/>
              </a:lnSpc>
              <a:spcBef>
                <a:spcPts val="0"/>
              </a:spcBef>
              <a:spcAft>
                <a:spcPts val="900"/>
              </a:spcAft>
            </a:pPr>
            <a:r>
              <a:rPr lang="de-DE" sz="1600" b="1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SGB II ermöglicht die gesamte Bandbreite von arbeitsmarktpolitischen Instrumenten sowie an Integrations- und Sprachkursen</a:t>
            </a:r>
          </a:p>
          <a:p>
            <a:pPr lvl="0">
              <a:lnSpc>
                <a:spcPct val="120000"/>
              </a:lnSpc>
              <a:spcBef>
                <a:spcPts val="0"/>
              </a:spcBef>
              <a:spcAft>
                <a:spcPts val="900"/>
              </a:spcAft>
            </a:pPr>
            <a:r>
              <a:rPr lang="de-DE" sz="1600" b="1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SGB II hat gleichzeitig den Vorrang der Vermittlung in eine Beschäftigung</a:t>
            </a:r>
          </a:p>
          <a:p>
            <a:pPr lvl="0">
              <a:lnSpc>
                <a:spcPct val="120000"/>
              </a:lnSpc>
              <a:spcBef>
                <a:spcPts val="0"/>
              </a:spcBef>
              <a:spcAft>
                <a:spcPts val="900"/>
              </a:spcAft>
            </a:pPr>
            <a:r>
              <a:rPr lang="de-DE" sz="1600" b="1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SGB II hat gleichzeitig das Ziel der Beendigung des Hilfebezuges</a:t>
            </a:r>
          </a:p>
          <a:p>
            <a:pPr lvl="0">
              <a:lnSpc>
                <a:spcPct val="120000"/>
              </a:lnSpc>
              <a:spcBef>
                <a:spcPts val="0"/>
              </a:spcBef>
              <a:spcAft>
                <a:spcPts val="900"/>
              </a:spcAft>
            </a:pPr>
            <a:endParaRPr lang="de-DE" sz="1600" b="1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>
              <a:lnSpc>
                <a:spcPct val="120000"/>
              </a:lnSpc>
              <a:spcBef>
                <a:spcPts val="0"/>
              </a:spcBef>
              <a:spcAft>
                <a:spcPts val="900"/>
              </a:spcAft>
            </a:pPr>
            <a:r>
              <a:rPr lang="de-DE" sz="1600" b="1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Guter Bildungs- und Berufsabschluss: jedoch bis zur Anerkennung der Gleichwertigkeit als Fachkraft ein langer Weg und damit auch bis zu einer bildungsadäquaten Einmündung in eine Beschäftigung</a:t>
            </a:r>
          </a:p>
          <a:p>
            <a:pPr lvl="0">
              <a:lnSpc>
                <a:spcPct val="120000"/>
              </a:lnSpc>
              <a:spcBef>
                <a:spcPts val="0"/>
              </a:spcBef>
              <a:spcAft>
                <a:spcPts val="900"/>
              </a:spcAft>
            </a:pPr>
            <a:r>
              <a:rPr lang="de-DE" sz="1600" b="1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Hoher Anteil von Frauen mit Kindern erfordert weitreichende Umfeldbedingungen für eine Arbeit in Vollzeit</a:t>
            </a:r>
          </a:p>
          <a:p>
            <a:pPr marL="0" lvl="0" indent="0">
              <a:lnSpc>
                <a:spcPct val="120000"/>
              </a:lnSpc>
              <a:spcBef>
                <a:spcPts val="0"/>
              </a:spcBef>
              <a:spcAft>
                <a:spcPts val="900"/>
              </a:spcAft>
              <a:buNone/>
            </a:pPr>
            <a:endParaRPr lang="de-DE" sz="16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7486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30"/>
          <p:cNvSpPr>
            <a:spLocks noChangeArrowheads="1"/>
          </p:cNvSpPr>
          <p:nvPr/>
        </p:nvSpPr>
        <p:spPr bwMode="auto">
          <a:xfrm>
            <a:off x="234881" y="1560515"/>
            <a:ext cx="10404983" cy="3447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marL="342900" indent="-342900" defTabSz="955675" eaLnBrk="0" hangingPunct="0">
              <a:spcBef>
                <a:spcPts val="600"/>
              </a:spcBef>
              <a:buClr>
                <a:srgbClr val="99CACA"/>
              </a:buClr>
              <a:buFont typeface="Wingdings" pitchFamily="2" charset="2"/>
              <a:buChar char="§"/>
              <a:defRPr>
                <a:solidFill>
                  <a:srgbClr val="606060"/>
                </a:solidFill>
                <a:latin typeface="Arial" charset="0"/>
              </a:defRPr>
            </a:lvl1pPr>
            <a:lvl2pPr marL="742950" indent="-285750" defTabSz="955675" eaLnBrk="0" hangingPunct="0">
              <a:spcBef>
                <a:spcPts val="500"/>
              </a:spcBef>
              <a:buClr>
                <a:srgbClr val="99CACA"/>
              </a:buClr>
              <a:buFont typeface="Arial" charset="0"/>
              <a:buChar char="→"/>
              <a:defRPr>
                <a:solidFill>
                  <a:srgbClr val="606060"/>
                </a:solidFill>
                <a:latin typeface="Arial" charset="0"/>
              </a:defRPr>
            </a:lvl2pPr>
            <a:lvl3pPr marL="1143000" indent="-228600" defTabSz="955675" eaLnBrk="0" hangingPunct="0">
              <a:spcBef>
                <a:spcPts val="500"/>
              </a:spcBef>
              <a:buClr>
                <a:srgbClr val="99CACA"/>
              </a:buClr>
              <a:buFont typeface="Arial" charset="0"/>
              <a:buChar char="»"/>
              <a:defRPr>
                <a:solidFill>
                  <a:srgbClr val="606060"/>
                </a:solidFill>
                <a:latin typeface="Arial" charset="0"/>
              </a:defRPr>
            </a:lvl3pPr>
            <a:lvl4pPr marL="1600200" indent="-228600" defTabSz="955675" eaLnBrk="0" hangingPunct="0">
              <a:spcBef>
                <a:spcPct val="20000"/>
              </a:spcBef>
              <a:buChar char="–"/>
              <a:defRPr sz="21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55675" eaLnBrk="0" hangingPunct="0">
              <a:spcBef>
                <a:spcPct val="20000"/>
              </a:spcBef>
              <a:buChar char="»"/>
              <a:defRPr>
                <a:solidFill>
                  <a:srgbClr val="606060"/>
                </a:solidFill>
                <a:latin typeface="Arial" charset="0"/>
              </a:defRPr>
            </a:lvl5pPr>
            <a:lvl6pPr marL="2514600" indent="-228600" defTabSz="9556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06060"/>
                </a:solidFill>
                <a:latin typeface="Arial" charset="0"/>
              </a:defRPr>
            </a:lvl6pPr>
            <a:lvl7pPr marL="2971800" indent="-228600" defTabSz="9556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06060"/>
                </a:solidFill>
                <a:latin typeface="Arial" charset="0"/>
              </a:defRPr>
            </a:lvl7pPr>
            <a:lvl8pPr marL="3429000" indent="-228600" defTabSz="9556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06060"/>
                </a:solidFill>
                <a:latin typeface="Arial" charset="0"/>
              </a:defRPr>
            </a:lvl8pPr>
            <a:lvl9pPr marL="3886200" indent="-228600" defTabSz="9556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06060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120000"/>
              </a:lnSpc>
              <a:buClrTx/>
              <a:buFontTx/>
              <a:buNone/>
            </a:pPr>
            <a:r>
              <a:rPr lang="de-DE" sz="2000" b="1" i="1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Selbständigkeit von ukrainischen Geflüchteten – im Besonderen</a:t>
            </a:r>
            <a:endParaRPr lang="de-DE" altLang="de-DE" sz="2000" b="1" i="1" dirty="0">
              <a:solidFill>
                <a:schemeClr val="tx1"/>
              </a:solidFill>
              <a:latin typeface="Calibri" pitchFamily="34" charset="0"/>
              <a:cs typeface="Calibri" pitchFamily="34" charset="0"/>
              <a:sym typeface="Calibri" pitchFamily="34" charset="0"/>
            </a:endParaRPr>
          </a:p>
        </p:txBody>
      </p:sp>
      <p:sp>
        <p:nvSpPr>
          <p:cNvPr id="6" name="Shape 30"/>
          <p:cNvSpPr>
            <a:spLocks noChangeArrowheads="1"/>
          </p:cNvSpPr>
          <p:nvPr/>
        </p:nvSpPr>
        <p:spPr bwMode="auto">
          <a:xfrm>
            <a:off x="359526" y="2284415"/>
            <a:ext cx="10129180" cy="44689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marL="342900" indent="-342900" defTabSz="955675" eaLnBrk="0" hangingPunct="0">
              <a:spcBef>
                <a:spcPts val="600"/>
              </a:spcBef>
              <a:buClr>
                <a:srgbClr val="99CACA"/>
              </a:buClr>
              <a:buFont typeface="Wingdings" pitchFamily="2" charset="2"/>
              <a:buChar char="§"/>
              <a:defRPr>
                <a:solidFill>
                  <a:srgbClr val="606060"/>
                </a:solidFill>
                <a:latin typeface="Arial" charset="0"/>
              </a:defRPr>
            </a:lvl1pPr>
            <a:lvl2pPr marL="742950" indent="-285750" defTabSz="955675" eaLnBrk="0" hangingPunct="0">
              <a:spcBef>
                <a:spcPts val="500"/>
              </a:spcBef>
              <a:buClr>
                <a:srgbClr val="99CACA"/>
              </a:buClr>
              <a:buFont typeface="Arial" charset="0"/>
              <a:buChar char="→"/>
              <a:defRPr>
                <a:solidFill>
                  <a:srgbClr val="606060"/>
                </a:solidFill>
                <a:latin typeface="Arial" charset="0"/>
              </a:defRPr>
            </a:lvl2pPr>
            <a:lvl3pPr marL="1143000" indent="-228600" defTabSz="955675" eaLnBrk="0" hangingPunct="0">
              <a:spcBef>
                <a:spcPts val="500"/>
              </a:spcBef>
              <a:buClr>
                <a:srgbClr val="99CACA"/>
              </a:buClr>
              <a:buFont typeface="Arial" charset="0"/>
              <a:buChar char="»"/>
              <a:defRPr>
                <a:solidFill>
                  <a:srgbClr val="606060"/>
                </a:solidFill>
                <a:latin typeface="Arial" charset="0"/>
              </a:defRPr>
            </a:lvl3pPr>
            <a:lvl4pPr marL="1600200" indent="-228600" defTabSz="955675" eaLnBrk="0" hangingPunct="0">
              <a:spcBef>
                <a:spcPct val="20000"/>
              </a:spcBef>
              <a:buChar char="–"/>
              <a:defRPr sz="21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55675" eaLnBrk="0" hangingPunct="0">
              <a:spcBef>
                <a:spcPct val="20000"/>
              </a:spcBef>
              <a:buChar char="»"/>
              <a:defRPr>
                <a:solidFill>
                  <a:srgbClr val="606060"/>
                </a:solidFill>
                <a:latin typeface="Arial" charset="0"/>
              </a:defRPr>
            </a:lvl5pPr>
            <a:lvl6pPr marL="2514600" indent="-228600" defTabSz="9556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06060"/>
                </a:solidFill>
                <a:latin typeface="Arial" charset="0"/>
              </a:defRPr>
            </a:lvl6pPr>
            <a:lvl7pPr marL="2971800" indent="-228600" defTabSz="9556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06060"/>
                </a:solidFill>
                <a:latin typeface="Arial" charset="0"/>
              </a:defRPr>
            </a:lvl7pPr>
            <a:lvl8pPr marL="3429000" indent="-228600" defTabSz="9556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06060"/>
                </a:solidFill>
                <a:latin typeface="Arial" charset="0"/>
              </a:defRPr>
            </a:lvl8pPr>
            <a:lvl9pPr marL="3886200" indent="-228600" defTabSz="9556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06060"/>
                </a:solidFill>
                <a:latin typeface="Arial" charset="0"/>
              </a:defRPr>
            </a:lvl9pPr>
          </a:lstStyle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900"/>
              </a:spcAft>
              <a:buNone/>
            </a:pPr>
            <a:r>
              <a:rPr lang="de-DE" sz="1600" b="1" i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Dilemma: </a:t>
            </a:r>
            <a:r>
              <a:rPr lang="de-DE" sz="1600" b="1" i="1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Eine bildungsadäquate </a:t>
            </a:r>
            <a:r>
              <a:rPr lang="de-DE" sz="1600" b="1" i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Einmündung in eine </a:t>
            </a:r>
            <a:r>
              <a:rPr lang="de-DE" sz="1600" b="1" i="1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Beschäftigung, die zur Beendigung </a:t>
            </a:r>
            <a:r>
              <a:rPr lang="de-DE" sz="1600" b="1" i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des </a:t>
            </a:r>
            <a:r>
              <a:rPr lang="de-DE" sz="1600" b="1" i="1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Hilfebezugs führen 	würde, ist nur mittels anspruchsvoller Umfeldbedingungen erreichbar.</a:t>
            </a:r>
            <a:endParaRPr lang="de-DE" sz="1600" b="1" i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lvl="0" indent="0">
              <a:lnSpc>
                <a:spcPct val="120000"/>
              </a:lnSpc>
              <a:spcBef>
                <a:spcPts val="0"/>
              </a:spcBef>
              <a:spcAft>
                <a:spcPts val="900"/>
              </a:spcAft>
              <a:buNone/>
            </a:pPr>
            <a:endParaRPr lang="de-DE" sz="1600" b="1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lvl="0" indent="0">
              <a:lnSpc>
                <a:spcPct val="120000"/>
              </a:lnSpc>
              <a:spcBef>
                <a:spcPts val="0"/>
              </a:spcBef>
              <a:spcAft>
                <a:spcPts val="900"/>
              </a:spcAft>
              <a:buNone/>
            </a:pPr>
            <a:r>
              <a:rPr lang="de-DE" sz="1600" b="1" i="1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Option: Selbständigkeit</a:t>
            </a:r>
          </a:p>
          <a:p>
            <a:pPr lvl="0">
              <a:lnSpc>
                <a:spcPct val="120000"/>
              </a:lnSpc>
              <a:spcBef>
                <a:spcPts val="0"/>
              </a:spcBef>
              <a:spcAft>
                <a:spcPts val="900"/>
              </a:spcAft>
            </a:pPr>
            <a:r>
              <a:rPr lang="de-DE" sz="1600" b="1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SGB II ermöglicht eine Unterstützung für Gründer:innen – sowohl Beratung als auch Finanzierung in Form von Darlehen und Zuschüssen.</a:t>
            </a:r>
          </a:p>
          <a:p>
            <a:pPr lvl="0">
              <a:lnSpc>
                <a:spcPct val="120000"/>
              </a:lnSpc>
              <a:spcBef>
                <a:spcPts val="0"/>
              </a:spcBef>
              <a:spcAft>
                <a:spcPts val="900"/>
              </a:spcAft>
            </a:pPr>
            <a:r>
              <a:rPr lang="de-DE" sz="1600" b="1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Erprobte Unterstützungsangebote in den letzten Jahren für Geflüchtete vorhanden – und trotz aller Herausfor-derungen, insb. aufgrund fehlender Kenntnisse zu Institutionen, Systemen, Netzwerken erfolgreich gewesen. </a:t>
            </a:r>
          </a:p>
          <a:p>
            <a:pPr lvl="0">
              <a:lnSpc>
                <a:spcPct val="120000"/>
              </a:lnSpc>
              <a:spcBef>
                <a:spcPts val="0"/>
              </a:spcBef>
              <a:spcAft>
                <a:spcPts val="900"/>
              </a:spcAft>
            </a:pPr>
            <a:endParaRPr lang="de-DE" sz="16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lvl="0" indent="0">
              <a:lnSpc>
                <a:spcPct val="120000"/>
              </a:lnSpc>
              <a:spcBef>
                <a:spcPts val="0"/>
              </a:spcBef>
              <a:spcAft>
                <a:spcPts val="900"/>
              </a:spcAft>
              <a:buNone/>
            </a:pPr>
            <a:r>
              <a:rPr lang="de-DE" sz="1600" b="1" i="1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Offene Fragen:</a:t>
            </a:r>
          </a:p>
          <a:p>
            <a:pPr lvl="0">
              <a:lnSpc>
                <a:spcPct val="120000"/>
              </a:lnSpc>
              <a:spcBef>
                <a:spcPts val="0"/>
              </a:spcBef>
              <a:spcAft>
                <a:spcPts val="900"/>
              </a:spcAft>
            </a:pPr>
            <a:r>
              <a:rPr lang="de-DE" sz="1600" b="1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Welche Erwartungshaltung haben wir sowohl bzgl. der Gründungsabsicht wie bzgl. der Beendigung des Hilfebezugs?</a:t>
            </a:r>
          </a:p>
          <a:p>
            <a:pPr lvl="0">
              <a:lnSpc>
                <a:spcPct val="120000"/>
              </a:lnSpc>
              <a:spcBef>
                <a:spcPts val="0"/>
              </a:spcBef>
              <a:spcAft>
                <a:spcPts val="900"/>
              </a:spcAft>
            </a:pPr>
            <a:r>
              <a:rPr lang="de-DE" sz="1600" b="1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Wie können die Anforderungen für die Jobcenter minimiert werden, da die Berechnungen nicht einfach sind?</a:t>
            </a:r>
          </a:p>
        </p:txBody>
      </p:sp>
    </p:spTree>
    <p:extLst>
      <p:ext uri="{BB962C8B-B14F-4D97-AF65-F5344CB8AC3E}">
        <p14:creationId xmlns:p14="http://schemas.microsoft.com/office/powerpoint/2010/main" val="2408159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30"/>
          <p:cNvSpPr>
            <a:spLocks noChangeArrowheads="1"/>
          </p:cNvSpPr>
          <p:nvPr/>
        </p:nvSpPr>
        <p:spPr bwMode="auto">
          <a:xfrm>
            <a:off x="234881" y="1560515"/>
            <a:ext cx="10404983" cy="3447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marL="342900" indent="-342900" defTabSz="955675" eaLnBrk="0" hangingPunct="0">
              <a:spcBef>
                <a:spcPts val="600"/>
              </a:spcBef>
              <a:buClr>
                <a:srgbClr val="99CACA"/>
              </a:buClr>
              <a:buFont typeface="Wingdings" pitchFamily="2" charset="2"/>
              <a:buChar char="§"/>
              <a:defRPr>
                <a:solidFill>
                  <a:srgbClr val="606060"/>
                </a:solidFill>
                <a:latin typeface="Arial" charset="0"/>
              </a:defRPr>
            </a:lvl1pPr>
            <a:lvl2pPr marL="742950" indent="-285750" defTabSz="955675" eaLnBrk="0" hangingPunct="0">
              <a:spcBef>
                <a:spcPts val="500"/>
              </a:spcBef>
              <a:buClr>
                <a:srgbClr val="99CACA"/>
              </a:buClr>
              <a:buFont typeface="Arial" charset="0"/>
              <a:buChar char="→"/>
              <a:defRPr>
                <a:solidFill>
                  <a:srgbClr val="606060"/>
                </a:solidFill>
                <a:latin typeface="Arial" charset="0"/>
              </a:defRPr>
            </a:lvl2pPr>
            <a:lvl3pPr marL="1143000" indent="-228600" defTabSz="955675" eaLnBrk="0" hangingPunct="0">
              <a:spcBef>
                <a:spcPts val="500"/>
              </a:spcBef>
              <a:buClr>
                <a:srgbClr val="99CACA"/>
              </a:buClr>
              <a:buFont typeface="Arial" charset="0"/>
              <a:buChar char="»"/>
              <a:defRPr>
                <a:solidFill>
                  <a:srgbClr val="606060"/>
                </a:solidFill>
                <a:latin typeface="Arial" charset="0"/>
              </a:defRPr>
            </a:lvl3pPr>
            <a:lvl4pPr marL="1600200" indent="-228600" defTabSz="955675" eaLnBrk="0" hangingPunct="0">
              <a:spcBef>
                <a:spcPct val="20000"/>
              </a:spcBef>
              <a:buChar char="–"/>
              <a:defRPr sz="21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55675" eaLnBrk="0" hangingPunct="0">
              <a:spcBef>
                <a:spcPct val="20000"/>
              </a:spcBef>
              <a:buChar char="»"/>
              <a:defRPr>
                <a:solidFill>
                  <a:srgbClr val="606060"/>
                </a:solidFill>
                <a:latin typeface="Arial" charset="0"/>
              </a:defRPr>
            </a:lvl5pPr>
            <a:lvl6pPr marL="2514600" indent="-228600" defTabSz="9556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06060"/>
                </a:solidFill>
                <a:latin typeface="Arial" charset="0"/>
              </a:defRPr>
            </a:lvl6pPr>
            <a:lvl7pPr marL="2971800" indent="-228600" defTabSz="9556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06060"/>
                </a:solidFill>
                <a:latin typeface="Arial" charset="0"/>
              </a:defRPr>
            </a:lvl7pPr>
            <a:lvl8pPr marL="3429000" indent="-228600" defTabSz="9556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06060"/>
                </a:solidFill>
                <a:latin typeface="Arial" charset="0"/>
              </a:defRPr>
            </a:lvl8pPr>
            <a:lvl9pPr marL="3886200" indent="-228600" defTabSz="9556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06060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120000"/>
              </a:lnSpc>
              <a:buClrTx/>
              <a:buFontTx/>
              <a:buNone/>
            </a:pPr>
            <a:r>
              <a:rPr lang="de-DE" sz="2000" b="1" i="1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Selbständigkeit von ukrainischen Geflüchteten – im Besonderen</a:t>
            </a:r>
            <a:endParaRPr lang="de-DE" altLang="de-DE" sz="2000" b="1" i="1" dirty="0">
              <a:solidFill>
                <a:schemeClr val="tx1"/>
              </a:solidFill>
              <a:latin typeface="Calibri" pitchFamily="34" charset="0"/>
              <a:cs typeface="Calibri" pitchFamily="34" charset="0"/>
              <a:sym typeface="Calibri" pitchFamily="34" charset="0"/>
            </a:endParaRPr>
          </a:p>
        </p:txBody>
      </p:sp>
      <p:sp>
        <p:nvSpPr>
          <p:cNvPr id="6" name="Shape 30"/>
          <p:cNvSpPr>
            <a:spLocks noChangeArrowheads="1"/>
          </p:cNvSpPr>
          <p:nvPr/>
        </p:nvSpPr>
        <p:spPr bwMode="auto">
          <a:xfrm>
            <a:off x="359525" y="2284415"/>
            <a:ext cx="10398121" cy="305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marL="342900" indent="-342900" defTabSz="955675" eaLnBrk="0" hangingPunct="0">
              <a:spcBef>
                <a:spcPts val="600"/>
              </a:spcBef>
              <a:buClr>
                <a:srgbClr val="99CACA"/>
              </a:buClr>
              <a:buFont typeface="Wingdings" pitchFamily="2" charset="2"/>
              <a:buChar char="§"/>
              <a:defRPr>
                <a:solidFill>
                  <a:srgbClr val="606060"/>
                </a:solidFill>
                <a:latin typeface="Arial" charset="0"/>
              </a:defRPr>
            </a:lvl1pPr>
            <a:lvl2pPr marL="742950" indent="-285750" defTabSz="955675" eaLnBrk="0" hangingPunct="0">
              <a:spcBef>
                <a:spcPts val="500"/>
              </a:spcBef>
              <a:buClr>
                <a:srgbClr val="99CACA"/>
              </a:buClr>
              <a:buFont typeface="Arial" charset="0"/>
              <a:buChar char="→"/>
              <a:defRPr>
                <a:solidFill>
                  <a:srgbClr val="606060"/>
                </a:solidFill>
                <a:latin typeface="Arial" charset="0"/>
              </a:defRPr>
            </a:lvl2pPr>
            <a:lvl3pPr marL="1143000" indent="-228600" defTabSz="955675" eaLnBrk="0" hangingPunct="0">
              <a:spcBef>
                <a:spcPts val="500"/>
              </a:spcBef>
              <a:buClr>
                <a:srgbClr val="99CACA"/>
              </a:buClr>
              <a:buFont typeface="Arial" charset="0"/>
              <a:buChar char="»"/>
              <a:defRPr>
                <a:solidFill>
                  <a:srgbClr val="606060"/>
                </a:solidFill>
                <a:latin typeface="Arial" charset="0"/>
              </a:defRPr>
            </a:lvl3pPr>
            <a:lvl4pPr marL="1600200" indent="-228600" defTabSz="955675" eaLnBrk="0" hangingPunct="0">
              <a:spcBef>
                <a:spcPct val="20000"/>
              </a:spcBef>
              <a:buChar char="–"/>
              <a:defRPr sz="21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55675" eaLnBrk="0" hangingPunct="0">
              <a:spcBef>
                <a:spcPct val="20000"/>
              </a:spcBef>
              <a:buChar char="»"/>
              <a:defRPr>
                <a:solidFill>
                  <a:srgbClr val="606060"/>
                </a:solidFill>
                <a:latin typeface="Arial" charset="0"/>
              </a:defRPr>
            </a:lvl5pPr>
            <a:lvl6pPr marL="2514600" indent="-228600" defTabSz="9556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06060"/>
                </a:solidFill>
                <a:latin typeface="Arial" charset="0"/>
              </a:defRPr>
            </a:lvl6pPr>
            <a:lvl7pPr marL="2971800" indent="-228600" defTabSz="9556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06060"/>
                </a:solidFill>
                <a:latin typeface="Arial" charset="0"/>
              </a:defRPr>
            </a:lvl7pPr>
            <a:lvl8pPr marL="3429000" indent="-228600" defTabSz="9556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06060"/>
                </a:solidFill>
                <a:latin typeface="Arial" charset="0"/>
              </a:defRPr>
            </a:lvl8pPr>
            <a:lvl9pPr marL="3886200" indent="-228600" defTabSz="9556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06060"/>
                </a:solidFill>
                <a:latin typeface="Arial" charset="0"/>
              </a:defRPr>
            </a:lvl9pPr>
          </a:lstStyle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900"/>
              </a:spcAft>
              <a:buNone/>
            </a:pPr>
            <a:r>
              <a:rPr lang="de-DE" sz="1600" b="1" i="1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Unterstützungsangebote vom Netzwerk „Integration durch Qualifizierung“</a:t>
            </a:r>
            <a:endParaRPr lang="de-DE" sz="1600" b="1" i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>
              <a:lnSpc>
                <a:spcPct val="120000"/>
              </a:lnSpc>
              <a:spcBef>
                <a:spcPts val="0"/>
              </a:spcBef>
              <a:spcAft>
                <a:spcPts val="900"/>
              </a:spcAft>
            </a:pPr>
            <a:r>
              <a:rPr lang="de-DE" sz="1600" b="1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Für ukrainische Geflüchtete:  Website auf ukrainisch zum Thema „</a:t>
            </a:r>
            <a:r>
              <a:rPr lang="de-DE" sz="1600" b="1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  <a:hlinkClick r:id="rId2"/>
              </a:rPr>
              <a:t>Gründen in Deutschland</a:t>
            </a:r>
            <a:r>
              <a:rPr lang="de-DE" sz="1600" b="1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“</a:t>
            </a:r>
          </a:p>
          <a:p>
            <a:pPr lvl="0">
              <a:lnSpc>
                <a:spcPct val="120000"/>
              </a:lnSpc>
              <a:spcBef>
                <a:spcPts val="0"/>
              </a:spcBef>
              <a:spcAft>
                <a:spcPts val="900"/>
              </a:spcAft>
            </a:pPr>
            <a:r>
              <a:rPr lang="de-DE" sz="1600" b="1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Für ukrainische Geflüchtete: Beratungsangebot für Gründungsinteressierte auf Deutsch, Englisch und auch Ukrainisch/Russisch – </a:t>
            </a:r>
            <a:r>
              <a:rPr lang="de-DE" sz="1600" b="1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  <a:hlinkClick r:id="rId3"/>
              </a:rPr>
              <a:t>Flyer</a:t>
            </a:r>
            <a:endParaRPr lang="de-DE" sz="1600" b="1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>
              <a:lnSpc>
                <a:spcPct val="120000"/>
              </a:lnSpc>
              <a:spcBef>
                <a:spcPts val="0"/>
              </a:spcBef>
              <a:spcAft>
                <a:spcPts val="900"/>
              </a:spcAft>
            </a:pPr>
            <a:r>
              <a:rPr lang="de-DE" sz="1600" b="1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Für ukrainische Geflüchtete: Anfragen zur Erstberatung unter </a:t>
            </a:r>
            <a:r>
              <a:rPr lang="de-DE" sz="1600" b="1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  <a:hlinkClick r:id="rId4"/>
              </a:rPr>
              <a:t>beratung@migrantenoekonomie-iq.de</a:t>
            </a:r>
            <a:endParaRPr lang="de-DE" sz="1600" b="1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>
              <a:lnSpc>
                <a:spcPct val="120000"/>
              </a:lnSpc>
              <a:spcBef>
                <a:spcPts val="0"/>
              </a:spcBef>
              <a:spcAft>
                <a:spcPts val="900"/>
              </a:spcAft>
            </a:pPr>
            <a:endParaRPr lang="de-DE" sz="16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>
              <a:lnSpc>
                <a:spcPct val="120000"/>
              </a:lnSpc>
              <a:spcBef>
                <a:spcPts val="0"/>
              </a:spcBef>
              <a:spcAft>
                <a:spcPts val="900"/>
              </a:spcAft>
            </a:pPr>
            <a:r>
              <a:rPr lang="de-DE" sz="1600" b="1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Für Jobcenter und Kommunen: Verweis auf das Beratungsangebot mittels des </a:t>
            </a:r>
            <a:r>
              <a:rPr lang="de-DE" sz="1600" b="1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  <a:hlinkClick r:id="rId5"/>
              </a:rPr>
              <a:t>Flyers</a:t>
            </a:r>
            <a:endParaRPr lang="de-DE" sz="1600" b="1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>
              <a:lnSpc>
                <a:spcPct val="120000"/>
              </a:lnSpc>
              <a:spcBef>
                <a:spcPts val="0"/>
              </a:spcBef>
              <a:spcAft>
                <a:spcPts val="900"/>
              </a:spcAft>
            </a:pPr>
            <a:r>
              <a:rPr lang="de-DE" sz="1600" b="1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Für Jobcenter: EKS-Bogen mit Erklärungen in einfacher Sprache. Zu erhalten bei </a:t>
            </a:r>
            <a:r>
              <a:rPr lang="de-DE" sz="1600" b="1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  <a:hlinkClick r:id="rId6"/>
              </a:rPr>
              <a:t>fachstelle@migrantenoekonomie-iq.de</a:t>
            </a:r>
            <a:endParaRPr lang="de-DE" sz="1600" b="1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8967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Inhaltsplatzhalter 8"/>
          <p:cNvSpPr>
            <a:spLocks/>
          </p:cNvSpPr>
          <p:nvPr/>
        </p:nvSpPr>
        <p:spPr bwMode="auto">
          <a:xfrm>
            <a:off x="0" y="1065213"/>
            <a:ext cx="10837863" cy="559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57263" eaLnBrk="0" hangingPunct="0">
              <a:spcBef>
                <a:spcPts val="600"/>
              </a:spcBef>
              <a:buClr>
                <a:srgbClr val="99CACA"/>
              </a:buClr>
              <a:buFont typeface="Wingdings" pitchFamily="2" charset="2"/>
              <a:buChar char="§"/>
              <a:defRPr>
                <a:solidFill>
                  <a:srgbClr val="606060"/>
                </a:solidFill>
                <a:latin typeface="Arial" charset="0"/>
              </a:defRPr>
            </a:lvl1pPr>
            <a:lvl2pPr marL="742950" indent="-285750" defTabSz="957263" eaLnBrk="0" hangingPunct="0">
              <a:spcBef>
                <a:spcPts val="500"/>
              </a:spcBef>
              <a:buClr>
                <a:srgbClr val="99CACA"/>
              </a:buClr>
              <a:buFont typeface="Arial" charset="0"/>
              <a:buChar char="→"/>
              <a:defRPr>
                <a:solidFill>
                  <a:srgbClr val="606060"/>
                </a:solidFill>
                <a:latin typeface="Arial" charset="0"/>
              </a:defRPr>
            </a:lvl2pPr>
            <a:lvl3pPr marL="1143000" indent="-228600" defTabSz="957263" eaLnBrk="0" hangingPunct="0">
              <a:spcBef>
                <a:spcPts val="500"/>
              </a:spcBef>
              <a:buClr>
                <a:srgbClr val="99CACA"/>
              </a:buClr>
              <a:buFont typeface="Arial" charset="0"/>
              <a:buChar char="»"/>
              <a:defRPr>
                <a:solidFill>
                  <a:srgbClr val="606060"/>
                </a:solidFill>
                <a:latin typeface="Arial" charset="0"/>
              </a:defRPr>
            </a:lvl3pPr>
            <a:lvl4pPr marL="1600200" indent="-228600" defTabSz="957263" eaLnBrk="0" hangingPunct="0">
              <a:spcBef>
                <a:spcPct val="20000"/>
              </a:spcBef>
              <a:buChar char="–"/>
              <a:defRPr sz="21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57263" eaLnBrk="0" hangingPunct="0">
              <a:spcBef>
                <a:spcPct val="20000"/>
              </a:spcBef>
              <a:buChar char="»"/>
              <a:defRPr>
                <a:solidFill>
                  <a:srgbClr val="606060"/>
                </a:solidFill>
                <a:latin typeface="Arial" charset="0"/>
              </a:defRPr>
            </a:lvl5pPr>
            <a:lvl6pPr marL="2514600" indent="-228600" defTabSz="957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06060"/>
                </a:solidFill>
                <a:latin typeface="Arial" charset="0"/>
              </a:defRPr>
            </a:lvl6pPr>
            <a:lvl7pPr marL="2971800" indent="-228600" defTabSz="957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06060"/>
                </a:solidFill>
                <a:latin typeface="Arial" charset="0"/>
              </a:defRPr>
            </a:lvl7pPr>
            <a:lvl8pPr marL="3429000" indent="-228600" defTabSz="957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06060"/>
                </a:solidFill>
                <a:latin typeface="Arial" charset="0"/>
              </a:defRPr>
            </a:lvl8pPr>
            <a:lvl9pPr marL="3886200" indent="-228600" defTabSz="957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606060"/>
                </a:solidFill>
                <a:latin typeface="Arial" charset="0"/>
              </a:defRPr>
            </a:lvl9pPr>
          </a:lstStyle>
          <a:p>
            <a:pPr>
              <a:lnSpc>
                <a:spcPct val="120000"/>
              </a:lnSpc>
              <a:buFont typeface="Wingdings" pitchFamily="2" charset="2"/>
              <a:buNone/>
            </a:pPr>
            <a:endParaRPr lang="de-DE" altLang="de-DE" sz="2000" b="1" dirty="0">
              <a:latin typeface="Calibri" pitchFamily="34" charset="0"/>
            </a:endParaRPr>
          </a:p>
          <a:p>
            <a:pPr algn="ctr">
              <a:lnSpc>
                <a:spcPct val="120000"/>
              </a:lnSpc>
              <a:buFontTx/>
              <a:buNone/>
            </a:pPr>
            <a:endParaRPr lang="de-DE" altLang="de-DE" sz="2000" b="1" dirty="0">
              <a:solidFill>
                <a:srgbClr val="009999"/>
              </a:solidFill>
              <a:latin typeface="Calibri" pitchFamily="34" charset="0"/>
            </a:endParaRPr>
          </a:p>
          <a:p>
            <a:pPr algn="ctr">
              <a:lnSpc>
                <a:spcPct val="120000"/>
              </a:lnSpc>
              <a:buFontTx/>
              <a:buNone/>
            </a:pPr>
            <a:endParaRPr lang="de-DE" altLang="de-DE" sz="2000" b="1" dirty="0">
              <a:solidFill>
                <a:srgbClr val="009999"/>
              </a:solidFill>
              <a:latin typeface="Calibri" pitchFamily="34" charset="0"/>
            </a:endParaRPr>
          </a:p>
          <a:p>
            <a:pPr algn="ctr">
              <a:lnSpc>
                <a:spcPct val="120000"/>
              </a:lnSpc>
              <a:buFontTx/>
              <a:buNone/>
            </a:pPr>
            <a:r>
              <a:rPr lang="de-DE" altLang="de-DE" b="1" dirty="0" smtClean="0">
                <a:solidFill>
                  <a:srgbClr val="009999"/>
                </a:solidFill>
                <a:latin typeface="Calibri" pitchFamily="34" charset="0"/>
              </a:rPr>
              <a:t>Vielen Dank für Ihre Aufmerksamkeit</a:t>
            </a:r>
          </a:p>
          <a:p>
            <a:pPr algn="ctr">
              <a:lnSpc>
                <a:spcPct val="120000"/>
              </a:lnSpc>
              <a:buFontTx/>
              <a:buNone/>
            </a:pPr>
            <a:endParaRPr lang="de-DE" altLang="de-DE" sz="2000" b="1" dirty="0">
              <a:solidFill>
                <a:srgbClr val="009999"/>
              </a:solidFill>
              <a:latin typeface="Calibri" pitchFamily="34" charset="0"/>
            </a:endParaRPr>
          </a:p>
          <a:p>
            <a:pPr algn="ctr">
              <a:lnSpc>
                <a:spcPct val="120000"/>
              </a:lnSpc>
              <a:buFontTx/>
              <a:buNone/>
            </a:pPr>
            <a:r>
              <a:rPr lang="de-DE" altLang="de-DE" sz="1800" b="1" i="1" dirty="0">
                <a:solidFill>
                  <a:srgbClr val="009999"/>
                </a:solidFill>
                <a:latin typeface="Calibri" pitchFamily="34" charset="0"/>
              </a:rPr>
              <a:t>Dr. Ralf Sänger</a:t>
            </a:r>
          </a:p>
          <a:p>
            <a:pPr algn="ctr">
              <a:lnSpc>
                <a:spcPct val="120000"/>
              </a:lnSpc>
              <a:buFontTx/>
              <a:buNone/>
            </a:pPr>
            <a:endParaRPr lang="de-DE" altLang="de-DE" sz="1800" b="1" i="1" dirty="0">
              <a:solidFill>
                <a:srgbClr val="009999"/>
              </a:solidFill>
              <a:latin typeface="Calibri" pitchFamily="34" charset="0"/>
            </a:endParaRPr>
          </a:p>
          <a:p>
            <a:pPr algn="ctr">
              <a:lnSpc>
                <a:spcPct val="120000"/>
              </a:lnSpc>
              <a:buFontTx/>
              <a:buNone/>
            </a:pPr>
            <a:r>
              <a:rPr lang="de-DE" altLang="de-DE" sz="1800" b="1" i="1" dirty="0">
                <a:solidFill>
                  <a:srgbClr val="009999"/>
                </a:solidFill>
                <a:latin typeface="Calibri" pitchFamily="34" charset="0"/>
                <a:hlinkClick r:id="rId3"/>
              </a:rPr>
              <a:t>www.migrantenoekonomie-iq.de</a:t>
            </a:r>
            <a:endParaRPr lang="de-DE" altLang="de-DE" sz="1800" b="1" i="1" dirty="0">
              <a:solidFill>
                <a:srgbClr val="009999"/>
              </a:solidFill>
              <a:latin typeface="Calibri" pitchFamily="34" charset="0"/>
            </a:endParaRPr>
          </a:p>
          <a:p>
            <a:pPr algn="ctr">
              <a:lnSpc>
                <a:spcPct val="120000"/>
              </a:lnSpc>
              <a:buFontTx/>
              <a:buNone/>
            </a:pPr>
            <a:r>
              <a:rPr lang="de-DE" altLang="de-DE" sz="1800" b="1" i="1" dirty="0">
                <a:solidFill>
                  <a:srgbClr val="009999"/>
                </a:solidFill>
                <a:latin typeface="Calibri" pitchFamily="34" charset="0"/>
                <a:hlinkClick r:id="rId4"/>
              </a:rPr>
              <a:t>www.wir-gruenden-in-deutschland.de</a:t>
            </a:r>
            <a:endParaRPr lang="de-DE" altLang="de-DE" sz="1800" b="1" i="1" dirty="0">
              <a:solidFill>
                <a:srgbClr val="009999"/>
              </a:solidFill>
              <a:latin typeface="Calibri" pitchFamily="34" charset="0"/>
            </a:endParaRPr>
          </a:p>
          <a:p>
            <a:pPr algn="ctr">
              <a:lnSpc>
                <a:spcPct val="120000"/>
              </a:lnSpc>
              <a:buFontTx/>
              <a:buNone/>
            </a:pPr>
            <a:r>
              <a:rPr lang="de-DE" altLang="de-DE" sz="1800" b="1" i="1" dirty="0">
                <a:solidFill>
                  <a:srgbClr val="009999"/>
                </a:solidFill>
                <a:latin typeface="Calibri" pitchFamily="34" charset="0"/>
                <a:hlinkClick r:id="rId5"/>
              </a:rPr>
              <a:t>saenger@migrantenoekonomie-iq.de</a:t>
            </a:r>
            <a:endParaRPr lang="de-DE" altLang="de-DE" sz="1800" b="1" i="1" dirty="0">
              <a:solidFill>
                <a:srgbClr val="009999"/>
              </a:solidFill>
              <a:latin typeface="Calibri" pitchFamily="34" charset="0"/>
            </a:endParaRPr>
          </a:p>
          <a:p>
            <a:pPr algn="ctr">
              <a:lnSpc>
                <a:spcPct val="120000"/>
              </a:lnSpc>
              <a:buFontTx/>
              <a:buNone/>
            </a:pPr>
            <a:endParaRPr lang="de-DE" altLang="de-DE" sz="2000" b="1" dirty="0">
              <a:solidFill>
                <a:srgbClr val="009999"/>
              </a:solidFill>
              <a:latin typeface="Calibri" pitchFamily="34" charset="0"/>
            </a:endParaRPr>
          </a:p>
          <a:p>
            <a:pPr algn="ctr">
              <a:lnSpc>
                <a:spcPct val="120000"/>
              </a:lnSpc>
              <a:buFontTx/>
              <a:buNone/>
            </a:pPr>
            <a:endParaRPr lang="de-DE" altLang="de-DE" sz="2000" b="1" dirty="0">
              <a:solidFill>
                <a:srgbClr val="009999"/>
              </a:solidFill>
              <a:latin typeface="Calibri" pitchFamily="34" charset="0"/>
            </a:endParaRPr>
          </a:p>
          <a:p>
            <a:pPr algn="ctr">
              <a:lnSpc>
                <a:spcPct val="120000"/>
              </a:lnSpc>
              <a:buFontTx/>
              <a:buNone/>
            </a:pPr>
            <a:endParaRPr lang="de-DE" altLang="de-DE" sz="2000" b="1" dirty="0">
              <a:solidFill>
                <a:srgbClr val="009999"/>
              </a:solidFill>
              <a:latin typeface="Calibri" pitchFamily="34" charset="0"/>
            </a:endParaRPr>
          </a:p>
          <a:p>
            <a:pPr algn="ctr">
              <a:lnSpc>
                <a:spcPct val="120000"/>
              </a:lnSpc>
              <a:buFontTx/>
              <a:buNone/>
            </a:pPr>
            <a:endParaRPr lang="de-DE" altLang="de-DE" sz="2000" b="1" dirty="0">
              <a:solidFill>
                <a:srgbClr val="009999"/>
              </a:solidFill>
              <a:latin typeface="Calibri" pitchFamily="34" charset="0"/>
            </a:endParaRPr>
          </a:p>
          <a:p>
            <a:pPr>
              <a:lnSpc>
                <a:spcPct val="120000"/>
              </a:lnSpc>
              <a:buFont typeface="Wingdings" pitchFamily="2" charset="2"/>
              <a:buNone/>
            </a:pPr>
            <a:endParaRPr lang="de-DE" altLang="de-DE" sz="2000" b="1" dirty="0">
              <a:solidFill>
                <a:srgbClr val="009999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7102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tandarddesign">
  <a:themeElements>
    <a:clrScheme name="Standard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andard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gradFill flip="none" rotWithShape="1">
          <a:gsLst>
            <a:gs pos="50000">
              <a:schemeClr val="accent1">
                <a:shade val="67500"/>
                <a:satMod val="115000"/>
              </a:schemeClr>
            </a:gs>
            <a:gs pos="100000">
              <a:schemeClr val="accent1">
                <a:shade val="100000"/>
                <a:satMod val="115000"/>
              </a:schemeClr>
            </a:gs>
          </a:gsLst>
          <a:path path="rect">
            <a:fillToRect l="100000" t="100000"/>
          </a:path>
          <a:tileRect r="-100000" b="-100000"/>
        </a:gradFill>
        <a:ln>
          <a:noFill/>
        </a:ln>
      </a:spPr>
      <a:bodyPr anchor="ctr"/>
      <a:lstStyle>
        <a:defPPr algn="ctr">
          <a:defRPr dirty="0">
            <a:solidFill>
              <a:srgbClr val="99CACA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>
    <a:extraClrScheme>
      <a:clrScheme name="Standard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Standarddesign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485</Words>
  <Application>Microsoft Office PowerPoint</Application>
  <PresentationFormat>Benutzerdefiniert</PresentationFormat>
  <Paragraphs>72</Paragraphs>
  <Slides>8</Slides>
  <Notes>2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8</vt:i4>
      </vt:variant>
    </vt:vector>
  </HeadingPairs>
  <TitlesOfParts>
    <vt:vector size="9" baseType="lpstr">
      <vt:lpstr>Standarddesign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>ZWH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Netzwerk</dc:title>
  <dc:creator>Reymann</dc:creator>
  <cp:lastModifiedBy>Ralf Sänger</cp:lastModifiedBy>
  <cp:revision>536</cp:revision>
  <cp:lastPrinted>2018-04-09T07:24:28Z</cp:lastPrinted>
  <dcterms:created xsi:type="dcterms:W3CDTF">2005-03-10T11:43:20Z</dcterms:created>
  <dcterms:modified xsi:type="dcterms:W3CDTF">2022-09-06T08:02:14Z</dcterms:modified>
</cp:coreProperties>
</file>