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97" r:id="rId2"/>
    <p:sldId id="339" r:id="rId3"/>
    <p:sldId id="314" r:id="rId4"/>
    <p:sldId id="338" r:id="rId5"/>
    <p:sldId id="340" r:id="rId6"/>
    <p:sldId id="341" r:id="rId7"/>
    <p:sldId id="342" r:id="rId8"/>
    <p:sldId id="309" r:id="rId9"/>
  </p:sldIdLst>
  <p:sldSz cx="10837863" cy="6858000"/>
  <p:notesSz cx="7104063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7E4"/>
    <a:srgbClr val="AFCB37"/>
    <a:srgbClr val="89A4A7"/>
    <a:srgbClr val="133B5E"/>
    <a:srgbClr val="99C9C9"/>
    <a:srgbClr val="AFD0CA"/>
    <a:srgbClr val="F7A600"/>
    <a:srgbClr val="00305D"/>
    <a:srgbClr val="1961AC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5" autoAdjust="0"/>
    <p:restoredTop sz="94347" autoAdjust="0"/>
  </p:normalViewPr>
  <p:slideViewPr>
    <p:cSldViewPr snapToGrid="0">
      <p:cViewPr varScale="1">
        <p:scale>
          <a:sx n="106" d="100"/>
          <a:sy n="106" d="100"/>
        </p:scale>
        <p:origin x="-1062" y="-96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505"/>
        <p:guide pos="6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979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6" tIns="44708" rIns="89416" bIns="44708" numCol="1" anchor="t" anchorCtr="0" compatLnSpc="1">
            <a:prstTxWarp prst="textNoShape">
              <a:avLst/>
            </a:prstTxWarp>
          </a:bodyPr>
          <a:lstStyle>
            <a:lvl1pPr defTabSz="895018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86" y="0"/>
            <a:ext cx="3078316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6" tIns="44708" rIns="89416" bIns="44708" numCol="1" anchor="t" anchorCtr="0" compatLnSpc="1">
            <a:prstTxWarp prst="textNoShape">
              <a:avLst/>
            </a:prstTxWarp>
          </a:bodyPr>
          <a:lstStyle>
            <a:lvl1pPr algn="r" defTabSz="895018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9979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6" tIns="44708" rIns="89416" bIns="44708" numCol="1" anchor="b" anchorCtr="0" compatLnSpc="1">
            <a:prstTxWarp prst="textNoShape">
              <a:avLst/>
            </a:prstTxWarp>
          </a:bodyPr>
          <a:lstStyle>
            <a:lvl1pPr defTabSz="895018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86" y="9722882"/>
            <a:ext cx="3078316" cy="51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16" tIns="44708" rIns="89416" bIns="44708" numCol="1" anchor="b" anchorCtr="0" compatLnSpc="1">
            <a:prstTxWarp prst="textNoShape">
              <a:avLst/>
            </a:prstTxWarp>
          </a:bodyPr>
          <a:lstStyle>
            <a:lvl1pPr algn="r" defTabSz="895018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1722" cy="54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2449" y="0"/>
            <a:ext cx="3051722" cy="54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4038" y="779463"/>
            <a:ext cx="6037262" cy="381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052" y="4830279"/>
            <a:ext cx="5217514" cy="459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6" tIns="47383" rIns="94766" bIns="47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0925"/>
            <a:ext cx="3051722" cy="46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6" tIns="47383" rIns="94766" bIns="47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2449" y="9740925"/>
            <a:ext cx="3051722" cy="46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6" tIns="47383" rIns="94766" bIns="47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6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6461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71680" indent="-296800" defTabSz="946461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87200" indent="-237440" defTabSz="946461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62079" indent="-237440" defTabSz="946461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36959" indent="-237440" defTabSz="946461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11839" indent="-237440" defTabSz="9464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3086718" indent="-237440" defTabSz="9464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561598" indent="-237440" defTabSz="9464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4036479" indent="-237440" defTabSz="9464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469D518-E6EB-400C-87C3-FE9955680055}" type="slidenum">
              <a:rPr lang="de-DE" sz="1200"/>
              <a:pPr eaLnBrk="1" hangingPunct="1">
                <a:defRPr/>
              </a:pPr>
              <a:t>1</a:t>
            </a:fld>
            <a:endParaRPr lang="de-DE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779463"/>
            <a:ext cx="6037262" cy="38195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721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54038" y="779463"/>
            <a:ext cx="6037262" cy="3819525"/>
          </a:xfrm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66564" name="Foliennummernplatzhalt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0216" indent="-29623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4948" indent="-2369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58927" indent="-2369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2907" indent="-2369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6886" indent="-2369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0865" indent="-2369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54844" indent="-2369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28824" indent="-2369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4F134CD-F2A2-4C24-9ACB-C06D9FE4590E}" type="slidenum">
              <a:rPr lang="de-DE" altLang="de-DE" smtClean="0"/>
              <a:pPr eaLnBrk="1" hangingPunct="1">
                <a:spcBef>
                  <a:spcPct val="0"/>
                </a:spcBef>
                <a:defRPr/>
              </a:pPr>
              <a:t>8</a:t>
            </a:fld>
            <a:endParaRPr lang="de-DE" alt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3" descr="BS_Logo_49mm_sRGB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8" y="279953"/>
            <a:ext cx="3111793" cy="37556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350F56F2-2441-4FA9-A32A-D9B7BA414B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95844" y="138216"/>
            <a:ext cx="1622855" cy="6338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3" descr="BS_Logo_49mm_sRGB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8" y="279953"/>
            <a:ext cx="3111793" cy="37556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350F56F2-2441-4FA9-A32A-D9B7BA414B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95844" y="138216"/>
            <a:ext cx="1622855" cy="6338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3" descr="BS_Logo_49mm_sRGB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8" y="279953"/>
            <a:ext cx="3111793" cy="37556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350F56F2-2441-4FA9-A32A-D9B7BA414B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95844" y="138216"/>
            <a:ext cx="1622855" cy="6338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703420" y="893763"/>
            <a:ext cx="747187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800" b="1" dirty="0" smtClean="0">
                <a:solidFill>
                  <a:schemeClr val="bg1"/>
                </a:solidFill>
                <a:cs typeface="+mn-cs"/>
              </a:rPr>
              <a:t>Netzwerk „Integration durch Qualifizierung  (IQ)“</a:t>
            </a:r>
          </a:p>
        </p:txBody>
      </p:sp>
      <p:pic>
        <p:nvPicPr>
          <p:cNvPr id="3" name="Grafik 5" descr="balken_IQPPT_existenz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863"/>
            <a:ext cx="108378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0"/>
          <p:cNvSpPr txBox="1">
            <a:spLocks noChangeArrowheads="1"/>
          </p:cNvSpPr>
          <p:nvPr userDrawn="1"/>
        </p:nvSpPr>
        <p:spPr bwMode="auto">
          <a:xfrm>
            <a:off x="8908238" y="901701"/>
            <a:ext cx="1561416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altLang="de-DE" sz="700" b="1" dirty="0" smtClean="0">
                <a:solidFill>
                  <a:schemeClr val="bg1"/>
                </a:solidFill>
                <a:cs typeface="+mn-cs"/>
              </a:rPr>
              <a:t>www.netzwerk-iq.de   </a:t>
            </a:r>
            <a:r>
              <a:rPr lang="de-DE" altLang="de-DE" sz="700" dirty="0" smtClean="0">
                <a:solidFill>
                  <a:schemeClr val="bg1"/>
                </a:solidFill>
                <a:cs typeface="+mn-cs"/>
              </a:rPr>
              <a:t>I   </a:t>
            </a:r>
            <a:r>
              <a:rPr lang="de-DE" altLang="de-DE" sz="700" b="1" dirty="0" smtClean="0">
                <a:solidFill>
                  <a:schemeClr val="bg1"/>
                </a:solidFill>
                <a:cs typeface="+mn-cs"/>
              </a:rPr>
              <a:t>© 2018</a:t>
            </a: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03420" y="893763"/>
            <a:ext cx="747187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800" b="1" dirty="0" smtClean="0">
                <a:solidFill>
                  <a:schemeClr val="bg1"/>
                </a:solidFill>
                <a:cs typeface="+mn-cs"/>
              </a:rPr>
              <a:t>Förderprogramm „Integration durch Qualifizierung  (IQ)“</a:t>
            </a:r>
          </a:p>
        </p:txBody>
      </p:sp>
      <p:pic>
        <p:nvPicPr>
          <p:cNvPr id="6" name="Grafik 6" descr="IQFS_Existenzgruendung_rgb_L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14" y="250826"/>
            <a:ext cx="216409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9137501" y="512763"/>
            <a:ext cx="1655205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  <a:defRPr/>
            </a:pPr>
            <a:r>
              <a:rPr lang="de-DE" altLang="de-DE" sz="1100" b="1" dirty="0" smtClean="0">
                <a:solidFill>
                  <a:srgbClr val="FAA61A"/>
                </a:solidFill>
                <a:latin typeface="Calibri" pitchFamily="34" charset="0"/>
                <a:cs typeface="+mn-cs"/>
              </a:rPr>
              <a:t>Migrantenökonomie</a:t>
            </a:r>
            <a:endParaRPr lang="de-DE" altLang="de-DE" dirty="0" smtClean="0">
              <a:cs typeface="+mn-cs"/>
            </a:endParaRPr>
          </a:p>
        </p:txBody>
      </p:sp>
      <p:pic>
        <p:nvPicPr>
          <p:cNvPr id="8" name="Bild 13" descr="BS_Logo_49mm_sRGB_300dpi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8" y="279953"/>
            <a:ext cx="3111793" cy="37556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350F56F2-2441-4FA9-A32A-D9B7BA414BF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595844" y="138216"/>
            <a:ext cx="1622855" cy="63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394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5" descr="balken_IQPPT_existenz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31863"/>
            <a:ext cx="108378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0"/>
          <p:cNvSpPr txBox="1">
            <a:spLocks noChangeArrowheads="1"/>
          </p:cNvSpPr>
          <p:nvPr/>
        </p:nvSpPr>
        <p:spPr bwMode="auto">
          <a:xfrm>
            <a:off x="8222188" y="887415"/>
            <a:ext cx="224746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  </a:t>
            </a:r>
            <a:r>
              <a:rPr lang="de-DE" sz="800" b="1" baseline="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FFFFFF"/>
                </a:solidFill>
              </a:rPr>
              <a:t>I  </a:t>
            </a:r>
            <a:r>
              <a:rPr lang="de-DE" sz="800" b="1" dirty="0">
                <a:solidFill>
                  <a:srgbClr val="FFFFFF"/>
                </a:solidFill>
              </a:rPr>
              <a:t>© </a:t>
            </a:r>
            <a:r>
              <a:rPr lang="de-DE" sz="800" b="1" dirty="0" smtClean="0">
                <a:solidFill>
                  <a:srgbClr val="FFFFFF"/>
                </a:solidFill>
              </a:rPr>
              <a:t>2022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703421" y="893763"/>
            <a:ext cx="747187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7" name="Grafik 6" descr="Beratung und Qualifizierung.jpg"/>
          <p:cNvPicPr>
            <a:picLocks noChangeAspect="1"/>
          </p:cNvPicPr>
          <p:nvPr/>
        </p:nvPicPr>
        <p:blipFill>
          <a:blip r:embed="rId7" cstate="print"/>
          <a:srcRect r="31416"/>
          <a:stretch>
            <a:fillRect/>
          </a:stretch>
        </p:blipFill>
        <p:spPr>
          <a:xfrm>
            <a:off x="8515654" y="245174"/>
            <a:ext cx="2284857" cy="512064"/>
          </a:xfrm>
          <a:prstGeom prst="rect">
            <a:avLst/>
          </a:prstGeom>
        </p:spPr>
      </p:pic>
      <p:pic>
        <p:nvPicPr>
          <p:cNvPr id="6" name="Bild 13" descr="BS_Logo_49mm_sRGB_300dpi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8" y="279953"/>
            <a:ext cx="3111793" cy="37556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350F56F2-2441-4FA9-A32A-D9B7BA414BF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595844" y="138216"/>
            <a:ext cx="1622855" cy="6338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ACA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zwerk-iq.de/fileadmin/Redaktion/Downloads/Fachstelle_Migrantenoekonomie/Postkarten/IQ-Fachstelle-Migranteno%CC%88konomie-Postkarte-Ukraine_ukrainische_Fassung.pdf" TargetMode="External"/><Relationship Id="rId2" Type="http://schemas.openxmlformats.org/officeDocument/2006/relationships/hyperlink" Target="https://www.wir-gruenden-in-deutschland.de/ua/dokladna-informacija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achstelle@migrantenoekonomie-iq.de" TargetMode="External"/><Relationship Id="rId5" Type="http://schemas.openxmlformats.org/officeDocument/2006/relationships/hyperlink" Target="https://www.netzwerk-iq.de/fileadmin/Redaktion/Downloads/Fachstelle_Migrantenoekonomie/Postkarten/IQ-Fachstelle-Migranteno%CC%88konomie-Postkarte-Ukraine-deutsche_Fassung.pdf" TargetMode="External"/><Relationship Id="rId4" Type="http://schemas.openxmlformats.org/officeDocument/2006/relationships/hyperlink" Target="mailto:beratung@migrantenoekonomie-iq.d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stenzgruendung-iq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aenger@migrantenoekonomie-iq.de" TargetMode="External"/><Relationship Id="rId4" Type="http://schemas.openxmlformats.org/officeDocument/2006/relationships/hyperlink" Target="http://www.wir-gruenden-in-deutschland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61074" y="2061227"/>
            <a:ext cx="9891089" cy="6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Potenzial Selbständigkeit von Ukrainischen Geflüchteten</a:t>
            </a:r>
          </a:p>
        </p:txBody>
      </p:sp>
      <p:pic>
        <p:nvPicPr>
          <p:cNvPr id="5" name="Grafik 12" descr="BMAS_C_S.b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40" y="5781675"/>
            <a:ext cx="1889679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13" descr="BA_Logo_4c_2Z.wm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143" y="5940428"/>
            <a:ext cx="1594416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98208" y="5680075"/>
            <a:ext cx="660692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800" dirty="0" smtClean="0">
                <a:solidFill>
                  <a:schemeClr val="bg2"/>
                </a:solidFill>
                <a:cs typeface="+mn-cs"/>
              </a:rPr>
              <a:t>Das Förderprogramm  „Integration durch Qualifizierung (IQ)“ wird durch das Bundesministerium für Arbeit und Soziales gefördert</a:t>
            </a:r>
          </a:p>
        </p:txBody>
      </p:sp>
      <p:sp>
        <p:nvSpPr>
          <p:cNvPr id="9" name="Untertitel 9"/>
          <p:cNvSpPr txBox="1">
            <a:spLocks/>
          </p:cNvSpPr>
          <p:nvPr/>
        </p:nvSpPr>
        <p:spPr>
          <a:xfrm>
            <a:off x="689525" y="4246160"/>
            <a:ext cx="7586504" cy="862012"/>
          </a:xfrm>
          <a:prstGeom prst="rect">
            <a:avLst/>
          </a:prstGeom>
        </p:spPr>
        <p:txBody>
          <a:bodyPr/>
          <a:lstStyle>
            <a:lvl1pPr marL="179388" indent="-179388" algn="l" defTabSz="957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99CACA"/>
              </a:buClr>
              <a:buFont typeface="Wingdings" pitchFamily="2" charset="2"/>
              <a:buChar char="§"/>
              <a:defRPr lang="de-DE" kern="1200" dirty="0">
                <a:solidFill>
                  <a:srgbClr val="606060"/>
                </a:solidFill>
                <a:latin typeface="Arial" charset="0"/>
                <a:ea typeface="+mn-ea"/>
                <a:cs typeface="+mn-cs"/>
              </a:defRPr>
            </a:lvl1pPr>
            <a:lvl2pPr marL="539750" indent="-358775" algn="l" defTabSz="957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99CACA"/>
              </a:buClr>
              <a:buFont typeface="Arial" charset="0"/>
              <a:buChar char="→"/>
              <a:defRPr lang="de-DE" kern="1200" dirty="0">
                <a:solidFill>
                  <a:srgbClr val="606060"/>
                </a:solidFill>
                <a:latin typeface="Arial" charset="0"/>
                <a:ea typeface="+mn-ea"/>
                <a:cs typeface="+mn-cs"/>
              </a:defRPr>
            </a:lvl2pPr>
            <a:lvl3pPr marL="809625" indent="-269875" algn="l" defTabSz="957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+mn-lt"/>
              </a:defRPr>
            </a:lvl3pPr>
            <a:lvl4pPr marL="1676400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4pPr>
            <a:lvl5pPr marL="2154238" indent="-238125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lang="de-DE" kern="1200" dirty="0">
                <a:solidFill>
                  <a:srgbClr val="606060"/>
                </a:solidFill>
                <a:latin typeface="Arial" charset="0"/>
                <a:ea typeface="+mn-ea"/>
                <a:cs typeface="+mn-cs"/>
              </a:defRPr>
            </a:lvl5pPr>
            <a:lvl6pPr marL="2611438" indent="-238125" algn="l" defTabSz="957263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6pPr>
            <a:lvl7pPr marL="3068638" indent="-238125" algn="l" defTabSz="957263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7pPr>
            <a:lvl8pPr marL="3525838" indent="-238125" algn="l" defTabSz="957263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8pPr>
            <a:lvl9pPr marL="3983038" indent="-238125" algn="l" defTabSz="957263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de-DE" altLang="de-DE" sz="1200" b="1" dirty="0" smtClean="0">
                <a:solidFill>
                  <a:srgbClr val="009999"/>
                </a:solidFill>
                <a:latin typeface="Calibri" pitchFamily="34" charset="0"/>
              </a:rPr>
              <a:t>Dr. Ralf Sänger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de-DE" altLang="de-DE" sz="1200" b="1" dirty="0" smtClean="0">
                <a:solidFill>
                  <a:srgbClr val="009999"/>
                </a:solidFill>
                <a:latin typeface="Calibri" pitchFamily="34" charset="0"/>
              </a:rPr>
              <a:t>IQ Fachstelle Migrantenökonomie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de-DE" altLang="de-DE" sz="1200" b="1" dirty="0" smtClean="0">
                <a:solidFill>
                  <a:srgbClr val="009999"/>
                </a:solidFill>
                <a:latin typeface="Calibri" pitchFamily="34" charset="0"/>
              </a:rPr>
              <a:t>Zoom, 06. September 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234881" y="1560515"/>
            <a:ext cx="10404983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FontTx/>
              <a:buNone/>
            </a:pPr>
            <a:r>
              <a:rPr lang="de-DE" sz="2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Potenzial Selbständigkeit von ukrainischen Geflüchteten</a:t>
            </a:r>
            <a:endParaRPr lang="de-DE" altLang="de-DE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" name="Shape 30"/>
          <p:cNvSpPr>
            <a:spLocks noChangeArrowheads="1"/>
          </p:cNvSpPr>
          <p:nvPr/>
        </p:nvSpPr>
        <p:spPr bwMode="auto">
          <a:xfrm>
            <a:off x="359526" y="2284415"/>
            <a:ext cx="9806450" cy="419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marL="0" lvl="0" indent="0">
              <a:lnSpc>
                <a:spcPct val="120000"/>
              </a:lnSpc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Ziel(e) des Impulsvortrages</a:t>
            </a:r>
          </a:p>
          <a:p>
            <a:pPr lvl="0">
              <a:lnSpc>
                <a:spcPct val="120000"/>
              </a:lnSpc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Sensibilisierung für das Potenzial der ukrainischen Geflüchteten und der Option Selbständigkeit als Einstieg in die Erwerbstätigkeit</a:t>
            </a:r>
          </a:p>
          <a:p>
            <a:pPr lvl="0">
              <a:lnSpc>
                <a:spcPct val="120000"/>
              </a:lnSpc>
            </a:pP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-828000">
              <a:lnSpc>
                <a:spcPct val="120000"/>
              </a:lnSpc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Aktuell gibt es noch keine validen Zahlen: zu kurzfristig und mit den bis 2020 in Deutschland lebenden 	Ukrainer:innen nicht vergleichbar. Zudem bisher noch keine Studien zur Selbständigkeit dieser Gruppe.</a:t>
            </a:r>
          </a:p>
          <a:p>
            <a:pPr marL="0" lvl="0" indent="-828000">
              <a:lnSpc>
                <a:spcPct val="120000"/>
              </a:lnSpc>
              <a:buNone/>
            </a:pP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-828000">
              <a:lnSpc>
                <a:spcPct val="120000"/>
              </a:lnSpc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Eindrücke jedoch vermittelbar und Tendenzen ablesbar: anhand von kursorischen Beispielen.</a:t>
            </a:r>
          </a:p>
          <a:p>
            <a:pPr marL="0" lvl="0" indent="0">
              <a:lnSpc>
                <a:spcPct val="120000"/>
              </a:lnSpc>
              <a:buNone/>
            </a:pP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zusätzliche Option für den Einstieg in eine Erwerbstätigkeit / in ein selbstbestimmtes und eigenständiges Leben 	in Deutschland. Darüber hinaus mit Blick in die Zukunft: eine Option bei der Rückkehr in die Ukraine. </a:t>
            </a:r>
          </a:p>
          <a:p>
            <a:pPr lvl="0">
              <a:lnSpc>
                <a:spcPct val="120000"/>
              </a:lnSpc>
            </a:pPr>
            <a:endParaRPr lang="de-DE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234881" y="1560515"/>
            <a:ext cx="10404983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FontTx/>
              <a:buNone/>
            </a:pPr>
            <a:r>
              <a:rPr lang="de-DE" sz="2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von Geflüchteten – im Allgemeinen</a:t>
            </a:r>
            <a:endParaRPr lang="de-DE" altLang="de-DE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" name="Shape 30"/>
          <p:cNvSpPr>
            <a:spLocks noChangeArrowheads="1"/>
          </p:cNvSpPr>
          <p:nvPr/>
        </p:nvSpPr>
        <p:spPr bwMode="auto">
          <a:xfrm>
            <a:off x="359526" y="2284415"/>
            <a:ext cx="9806450" cy="366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Hohe Selbständigenquote von Geflüchteten – bis zu 25% – und bestandsicher (wissenschaftlich nachgewiesen)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Gründungsaffinität von migrantischen Gründer:innen höher sowie internationaler und wachstumsorientierter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hat in vielen Ländern einen anderen / höheren Stellenwert als in Deutschland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ist für Geflüchtete ein Einstieg und eine Chance in die Erwerbstätigkeit (s. „Arrival City“ von Doug Saunders)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hat zu Beginn nicht notgedrungen die Hürden bzgl. der Sprache und der Anerkennung von Qualifikationen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richtet sich bzw. kann sich anfangs in einer Nische ausrichten bzw. an die eigene Community wenden und erst im Laufe der Zeit sich ausweiten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de-DE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234881" y="1560515"/>
            <a:ext cx="10404983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FontTx/>
              <a:buNone/>
            </a:pPr>
            <a:r>
              <a:rPr lang="de-DE" sz="2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von ukrainischen Geflüchteten – im Besonderen</a:t>
            </a:r>
            <a:endParaRPr lang="de-DE" altLang="de-DE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" name="Shape 30"/>
          <p:cNvSpPr>
            <a:spLocks noChangeArrowheads="1"/>
          </p:cNvSpPr>
          <p:nvPr/>
        </p:nvSpPr>
        <p:spPr bwMode="auto">
          <a:xfrm>
            <a:off x="359526" y="2284415"/>
            <a:ext cx="9806450" cy="43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Aufenthaltsrecht:</a:t>
            </a:r>
            <a:endParaRPr lang="de-DE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24 AufenthG erlaubt die Selbständigkeit und ist keine Ermessensentscheidung der Ausländerbehörde; d.h. normalerweise ist kein Businessplan erforderlich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24 AufenthG ist auf zwei Jahre befristet; d.h. eine externe Finanzierung ist zumeist utopisch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24 AufenthG wird mit hoher Wahrscheinlichkeit verlängert – parallel wäre auch ein Spurwechsel denkbar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Sozioökonomische Voraussetzungen: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Hoher Bildungsstand bei einem hohen Anteil der Geflüchteten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Europäische Ausrichtung (Wirtschaft, Kultur, Schul- und Berufsausbildung)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80%-iger Frauenanteil an Erwachsenen und viele mit schulpflichtigen Kindern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de-DE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234881" y="1560515"/>
            <a:ext cx="10404983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FontTx/>
              <a:buNone/>
            </a:pPr>
            <a:r>
              <a:rPr lang="de-DE" sz="2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von ukrainischen Geflüchteten – im Besonderen</a:t>
            </a:r>
            <a:endParaRPr lang="de-DE" altLang="de-DE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" name="Shape 30"/>
          <p:cNvSpPr>
            <a:spLocks noChangeArrowheads="1"/>
          </p:cNvSpPr>
          <p:nvPr/>
        </p:nvSpPr>
        <p:spPr bwMode="auto">
          <a:xfrm>
            <a:off x="359526" y="2284415"/>
            <a:ext cx="9806450" cy="376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Arbeitsaufnahme: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SGB II ermöglicht die gesamte Bandbreite von arbeitsmarktpolitischen Instrumenten sowie an Integrations- und Sprachkursen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SGB II hat gleichzeitig den Vorrang der Vermittlung in eine Beschäftigung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SGB II hat gleichzeitig das Ziel der Beendigung des Hilfebezuges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Guter Bildungs- und Berufsabschluss: jedoch bis zur Anerkennung der Gleichwertigkeit als Fachkraft ein langer Weg und damit auch bis zu einer bildungsadäquaten Einmündung in eine Beschäftigung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Hoher Anteil von Frauen mit Kindern erfordert weitreichende Umfeldbedingungen für eine Arbeit in Vollzeit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de-DE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234881" y="1560515"/>
            <a:ext cx="10404983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FontTx/>
              <a:buNone/>
            </a:pPr>
            <a:r>
              <a:rPr lang="de-DE" sz="2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von ukrainischen Geflüchteten – im Besonderen</a:t>
            </a:r>
            <a:endParaRPr lang="de-DE" altLang="de-DE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" name="Shape 30"/>
          <p:cNvSpPr>
            <a:spLocks noChangeArrowheads="1"/>
          </p:cNvSpPr>
          <p:nvPr/>
        </p:nvSpPr>
        <p:spPr bwMode="auto">
          <a:xfrm>
            <a:off x="359526" y="2284415"/>
            <a:ext cx="10129180" cy="446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Dilemma: </a:t>
            </a: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bildungsadäquate </a:t>
            </a:r>
            <a:r>
              <a:rPr lang="de-DE" sz="16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Einmündung in eine </a:t>
            </a: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Beschäftigung, die zur Beendigung </a:t>
            </a:r>
            <a:r>
              <a:rPr lang="de-DE" sz="16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Hilfebezugs führen 	würde, ist nur mittels anspruchsvoller Umfeldbedingungen erreichbar.</a:t>
            </a:r>
            <a:endParaRPr lang="de-DE" sz="16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Option: Selbständigkeit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SGB II ermöglicht eine Unterstützung für Gründer:innen – sowohl Beratung als auch Finanzierung in Form von Darlehen und Zuschüssen.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Erprobte Unterstützungsangebote in den letzten Jahren für Geflüchtete vorhanden – und trotz aller Herausfor-derungen, insb. aufgrund fehlender Kenntnisse zu Institutionen, Systemen, Netzwerken erfolgreich gewesen.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de-DE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Offene Fragen: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Welche Erwartungshaltung haben wir sowohl bzgl. der Gründungsabsicht wie bzgl. der Beendigung des Hilfebezugs?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 können die Anforderungen für die Jobcenter minimiert werden, da die Berechnungen nicht einfach sind?</a:t>
            </a:r>
          </a:p>
        </p:txBody>
      </p:sp>
    </p:spTree>
    <p:extLst>
      <p:ext uri="{BB962C8B-B14F-4D97-AF65-F5344CB8AC3E}">
        <p14:creationId xmlns:p14="http://schemas.microsoft.com/office/powerpoint/2010/main" val="24081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234881" y="1560515"/>
            <a:ext cx="10404983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FontTx/>
              <a:buNone/>
            </a:pPr>
            <a:r>
              <a:rPr lang="de-DE" sz="20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Selbständigkeit von ukrainischen Geflüchteten – im Besonderen</a:t>
            </a:r>
            <a:endParaRPr lang="de-DE" altLang="de-DE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" name="Shape 30"/>
          <p:cNvSpPr>
            <a:spLocks noChangeArrowheads="1"/>
          </p:cNvSpPr>
          <p:nvPr/>
        </p:nvSpPr>
        <p:spPr bwMode="auto">
          <a:xfrm>
            <a:off x="359525" y="2284415"/>
            <a:ext cx="10398121" cy="305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955675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de-DE" sz="16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Unterstützungsangebote vom Netzwerk „Integration durch Qualifizierung“</a:t>
            </a:r>
            <a:endParaRPr lang="de-DE" sz="16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ukrainische Geflüchtete:  Website auf ukrainisch zum Thema „</a:t>
            </a: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Gründen in Deutschland</a:t>
            </a: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ukrainische Geflüchtete: Beratungsangebot für Gründungsinteressierte auf Deutsch, Englisch und auch Ukrainisch/Russisch – </a:t>
            </a: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Flyer</a:t>
            </a: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ukrainische Geflüchtete: Anfragen zur Erstberatung unter </a:t>
            </a: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beratung@migrantenoekonomie-iq.de</a:t>
            </a: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de-DE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Jobcenter und Kommunen: Verweis auf das Beratungsangebot mittels des </a:t>
            </a: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Flyers</a:t>
            </a: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Für Jobcenter: EKS-Bogen mit Erklärungen in einfacher Sprache. Zu erhalten bei </a:t>
            </a:r>
            <a:r>
              <a:rPr lang="de-DE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fachstelle@migrantenoekonomie-iq.de</a:t>
            </a:r>
            <a:endParaRPr lang="de-DE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Inhaltsplatzhalter 8"/>
          <p:cNvSpPr>
            <a:spLocks/>
          </p:cNvSpPr>
          <p:nvPr/>
        </p:nvSpPr>
        <p:spPr bwMode="auto">
          <a:xfrm>
            <a:off x="0" y="1065213"/>
            <a:ext cx="10837863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57263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de-DE" altLang="de-DE" sz="2000" b="1" dirty="0"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de-DE" altLang="de-DE" b="1" dirty="0" smtClean="0">
                <a:solidFill>
                  <a:srgbClr val="009999"/>
                </a:solidFill>
                <a:latin typeface="Calibri" pitchFamily="34" charset="0"/>
              </a:rPr>
              <a:t>Vielen Dank für Ihre Aufmerksamkeit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de-DE" altLang="de-DE" sz="1800" b="1" i="1" dirty="0">
                <a:solidFill>
                  <a:srgbClr val="009999"/>
                </a:solidFill>
                <a:latin typeface="Calibri" pitchFamily="34" charset="0"/>
              </a:rPr>
              <a:t>Dr. Ralf Sänger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1800" b="1" i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de-DE" altLang="de-DE" sz="1800" b="1" i="1" dirty="0">
                <a:solidFill>
                  <a:srgbClr val="009999"/>
                </a:solidFill>
                <a:latin typeface="Calibri" pitchFamily="34" charset="0"/>
                <a:hlinkClick r:id="rId3"/>
              </a:rPr>
              <a:t>www.migrantenoekonomie-iq.de</a:t>
            </a:r>
            <a:endParaRPr lang="de-DE" altLang="de-DE" sz="1800" b="1" i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de-DE" altLang="de-DE" sz="1800" b="1" i="1" dirty="0">
                <a:solidFill>
                  <a:srgbClr val="009999"/>
                </a:solidFill>
                <a:latin typeface="Calibri" pitchFamily="34" charset="0"/>
                <a:hlinkClick r:id="rId4"/>
              </a:rPr>
              <a:t>www.wir-gruenden-in-deutschland.de</a:t>
            </a:r>
            <a:endParaRPr lang="de-DE" altLang="de-DE" sz="1800" b="1" i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de-DE" altLang="de-DE" sz="1800" b="1" i="1" dirty="0">
                <a:solidFill>
                  <a:srgbClr val="009999"/>
                </a:solidFill>
                <a:latin typeface="Calibri" pitchFamily="34" charset="0"/>
                <a:hlinkClick r:id="rId5"/>
              </a:rPr>
              <a:t>saenger@migrantenoekonomie-iq.de</a:t>
            </a:r>
            <a:endParaRPr lang="de-DE" altLang="de-DE" sz="1800" b="1" i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de-DE" altLang="de-DE" sz="2000" b="1" dirty="0">
              <a:solidFill>
                <a:srgbClr val="0099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485</Words>
  <Application>Microsoft Office PowerPoint</Application>
  <PresentationFormat>Benutzerdefiniert</PresentationFormat>
  <Paragraphs>72</Paragraphs>
  <Slides>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ZWH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Ralf Sänger</cp:lastModifiedBy>
  <cp:revision>536</cp:revision>
  <cp:lastPrinted>2018-04-09T07:24:28Z</cp:lastPrinted>
  <dcterms:created xsi:type="dcterms:W3CDTF">2005-03-10T11:43:20Z</dcterms:created>
  <dcterms:modified xsi:type="dcterms:W3CDTF">2022-09-06T08:02:14Z</dcterms:modified>
</cp:coreProperties>
</file>